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76" r:id="rId2"/>
    <p:sldId id="299" r:id="rId3"/>
    <p:sldId id="304" r:id="rId4"/>
    <p:sldId id="314" r:id="rId5"/>
    <p:sldId id="315" r:id="rId6"/>
    <p:sldId id="316" r:id="rId7"/>
    <p:sldId id="317" r:id="rId8"/>
    <p:sldId id="318" r:id="rId9"/>
    <p:sldId id="305" r:id="rId10"/>
    <p:sldId id="306" r:id="rId11"/>
    <p:sldId id="307" r:id="rId12"/>
    <p:sldId id="308" r:id="rId13"/>
    <p:sldId id="309" r:id="rId14"/>
    <p:sldId id="310" r:id="rId15"/>
    <p:sldId id="311" r:id="rId16"/>
    <p:sldId id="312" r:id="rId17"/>
    <p:sldId id="313" r:id="rId18"/>
    <p:sldId id="294" r:id="rId1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6FB"/>
    <a:srgbClr val="80BF44"/>
    <a:srgbClr val="004EA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16DA210-FB5B-4158-B5E0-FEB733F419BA}" styleName="Светлый стиль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7AC3CCA-C797-4891-BE02-D94E43425B78}" styleName="Средний стиль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4" d="100"/>
          <a:sy n="84" d="100"/>
        </p:scale>
        <p:origin x="538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49B6C4-50E5-4BA4-BA24-5D9A498B25DD}" type="datetimeFigureOut">
              <a:rPr lang="ru-RU" smtClean="0"/>
              <a:t>15.03.2021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21B4D6-273C-42E2-B0DB-1CBB800521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751278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2.wdp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3.wdp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3.wdp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2.wdp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2.wdp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3.wdp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3.wdp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2.wdp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99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11" name="Прямоугольник 10"/>
          <p:cNvSpPr/>
          <p:nvPr userDrawn="1"/>
        </p:nvSpPr>
        <p:spPr>
          <a:xfrm>
            <a:off x="7767941" y="5595257"/>
            <a:ext cx="4424058" cy="126274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2" name="Прямоугольник 11"/>
          <p:cNvSpPr/>
          <p:nvPr userDrawn="1"/>
        </p:nvSpPr>
        <p:spPr>
          <a:xfrm>
            <a:off x="0" y="0"/>
            <a:ext cx="7767942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Google Shape;357;p50"/>
          <p:cNvSpPr txBox="1"/>
          <p:nvPr userDrawn="1"/>
        </p:nvSpPr>
        <p:spPr>
          <a:xfrm>
            <a:off x="9033128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grpSp>
        <p:nvGrpSpPr>
          <p:cNvPr id="15" name="Группа 14"/>
          <p:cNvGrpSpPr/>
          <p:nvPr userDrawn="1"/>
        </p:nvGrpSpPr>
        <p:grpSpPr>
          <a:xfrm>
            <a:off x="1006587" y="6083120"/>
            <a:ext cx="4110429" cy="70030"/>
            <a:chOff x="838200" y="6083120"/>
            <a:chExt cx="4110429" cy="70030"/>
          </a:xfrm>
          <a:solidFill>
            <a:srgbClr val="80BF44"/>
          </a:solidFill>
        </p:grpSpPr>
        <p:sp>
          <p:nvSpPr>
            <p:cNvPr id="16" name="Прямоугольник 15"/>
            <p:cNvSpPr/>
            <p:nvPr/>
          </p:nvSpPr>
          <p:spPr>
            <a:xfrm>
              <a:off x="83820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7" name="Прямоугольник 16"/>
            <p:cNvSpPr/>
            <p:nvPr/>
          </p:nvSpPr>
          <p:spPr>
            <a:xfrm>
              <a:off x="124361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8" name="Прямоугольник 17"/>
            <p:cNvSpPr/>
            <p:nvPr/>
          </p:nvSpPr>
          <p:spPr>
            <a:xfrm>
              <a:off x="1649024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Прямоугольник 18"/>
            <p:cNvSpPr/>
            <p:nvPr/>
          </p:nvSpPr>
          <p:spPr>
            <a:xfrm>
              <a:off x="2054436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Прямоугольник 19"/>
            <p:cNvSpPr/>
            <p:nvPr/>
          </p:nvSpPr>
          <p:spPr>
            <a:xfrm>
              <a:off x="2459848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1" name="Прямоугольник 20"/>
            <p:cNvSpPr/>
            <p:nvPr/>
          </p:nvSpPr>
          <p:spPr>
            <a:xfrm>
              <a:off x="286526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2" name="Прямоугольник 21"/>
            <p:cNvSpPr/>
            <p:nvPr/>
          </p:nvSpPr>
          <p:spPr>
            <a:xfrm>
              <a:off x="326582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Прямоугольник 22"/>
            <p:cNvSpPr/>
            <p:nvPr/>
          </p:nvSpPr>
          <p:spPr>
            <a:xfrm>
              <a:off x="3662363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Прямоугольник 23"/>
            <p:cNvSpPr/>
            <p:nvPr/>
          </p:nvSpPr>
          <p:spPr>
            <a:xfrm>
              <a:off x="4067775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5" name="Прямоугольник 24"/>
            <p:cNvSpPr/>
            <p:nvPr/>
          </p:nvSpPr>
          <p:spPr>
            <a:xfrm>
              <a:off x="4473187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6" name="Прямоугольник 25"/>
            <p:cNvSpPr/>
            <p:nvPr/>
          </p:nvSpPr>
          <p:spPr>
            <a:xfrm>
              <a:off x="4878599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6851536" cy="2251628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6851535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7" name="Прямоугольник 26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7820051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7820051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4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5452398" y="590990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</p:spTree>
    <p:extLst>
      <p:ext uri="{BB962C8B-B14F-4D97-AF65-F5344CB8AC3E}">
        <p14:creationId xmlns:p14="http://schemas.microsoft.com/office/powerpoint/2010/main" val="5471359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7045" cy="414127"/>
          </a:xfrm>
          <a:prstGeom prst="rect">
            <a:avLst/>
          </a:prstGeom>
          <a:noFill/>
        </p:spPr>
      </p:pic>
      <p:sp>
        <p:nvSpPr>
          <p:cNvPr id="7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‹#›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4953000" y="1790700"/>
            <a:ext cx="6402388" cy="4701540"/>
          </a:xfrm>
        </p:spPr>
        <p:txBody>
          <a:bodyPr anchor="t">
            <a:normAutofit/>
          </a:bodyPr>
          <a:lstStyle>
            <a:lvl1pPr marL="457200" indent="-457200">
              <a:buSzPct val="150000"/>
              <a:buFont typeface="+mj-lt"/>
              <a:buAutoNum type="arabicPeriod"/>
              <a:defRPr sz="20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Прямоугольник 8"/>
          <p:cNvSpPr/>
          <p:nvPr userDrawn="1"/>
        </p:nvSpPr>
        <p:spPr>
          <a:xfrm>
            <a:off x="0" y="2649203"/>
            <a:ext cx="4470400" cy="1322068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8201" y="2912401"/>
            <a:ext cx="3278187" cy="795672"/>
          </a:xfr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ru-RU" dirty="0"/>
              <a:t>СОДЕРЖАНИЕ</a:t>
            </a:r>
          </a:p>
        </p:txBody>
      </p:sp>
    </p:spTree>
    <p:extLst>
      <p:ext uri="{BB962C8B-B14F-4D97-AF65-F5344CB8AC3E}">
        <p14:creationId xmlns:p14="http://schemas.microsoft.com/office/powerpoint/2010/main" val="36556676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" b="15925"/>
          <a:stretch/>
        </p:blipFill>
        <p:spPr>
          <a:xfrm>
            <a:off x="0" y="0"/>
            <a:ext cx="12204700" cy="686562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9820" cy="414127"/>
          </a:xfrm>
          <a:prstGeom prst="rect">
            <a:avLst/>
          </a:prstGeom>
        </p:spPr>
      </p:pic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9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8201" y="1997693"/>
            <a:ext cx="4663440" cy="795672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СОДЕРЖАНИЕ</a:t>
            </a:r>
          </a:p>
        </p:txBody>
      </p:sp>
      <p:sp>
        <p:nvSpPr>
          <p:cNvPr id="1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38200" y="2818433"/>
            <a:ext cx="10517188" cy="3140408"/>
          </a:xfrm>
        </p:spPr>
        <p:txBody>
          <a:bodyPr anchor="t">
            <a:normAutofit/>
          </a:bodyPr>
          <a:lstStyle>
            <a:lvl1pPr marL="457200" indent="-457200">
              <a:buSzPct val="150000"/>
              <a:buFont typeface="+mj-lt"/>
              <a:buAutoNum type="arabicPeriod"/>
              <a:defRPr sz="2000" b="1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7791183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" b="15925"/>
          <a:stretch/>
        </p:blipFill>
        <p:spPr>
          <a:xfrm>
            <a:off x="0" y="0"/>
            <a:ext cx="12204700" cy="686562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9820" cy="414127"/>
          </a:xfrm>
          <a:prstGeom prst="rect">
            <a:avLst/>
          </a:prstGeom>
        </p:spPr>
      </p:pic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4838700" y="1685924"/>
            <a:ext cx="6516688" cy="4272917"/>
          </a:xfrm>
        </p:spPr>
        <p:txBody>
          <a:bodyPr anchor="t">
            <a:normAutofit/>
          </a:bodyPr>
          <a:lstStyle>
            <a:lvl1pPr marL="457200" indent="-457200">
              <a:buSzPct val="150000"/>
              <a:buFont typeface="+mj-lt"/>
              <a:buAutoNum type="arabicPeriod"/>
              <a:defRPr sz="2000" b="1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Прямоугольник 6"/>
          <p:cNvSpPr/>
          <p:nvPr userDrawn="1"/>
        </p:nvSpPr>
        <p:spPr>
          <a:xfrm>
            <a:off x="1" y="2649203"/>
            <a:ext cx="4470399" cy="1322068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8201" y="2957721"/>
            <a:ext cx="3497579" cy="795672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СОДЕРЖАНИЕ</a:t>
            </a:r>
          </a:p>
        </p:txBody>
      </p:sp>
    </p:spTree>
    <p:extLst>
      <p:ext uri="{BB962C8B-B14F-4D97-AF65-F5344CB8AC3E}">
        <p14:creationId xmlns:p14="http://schemas.microsoft.com/office/powerpoint/2010/main" val="32843239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38200" y="1825625"/>
            <a:ext cx="10517188" cy="4351337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4721198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38200" y="1825625"/>
            <a:ext cx="10517188" cy="4351337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5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78775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38200" y="1825625"/>
            <a:ext cx="10517188" cy="4351337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48526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172200" y="1825625"/>
            <a:ext cx="5181600" cy="4351336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838200" y="1825625"/>
            <a:ext cx="5181600" cy="4351336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62462891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10992" cy="1325563"/>
          </a:xfrm>
        </p:spPr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Образец подзаголовка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Образец подзаголовка</a:t>
            </a:r>
          </a:p>
        </p:txBody>
      </p:sp>
      <p:sp>
        <p:nvSpPr>
          <p:cNvPr id="12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172200" y="2674619"/>
            <a:ext cx="5181600" cy="350234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838200" y="2674619"/>
            <a:ext cx="5181600" cy="350234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98598784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219324"/>
            <a:ext cx="3932237" cy="3649663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5048250" y="1349375"/>
            <a:ext cx="6307138" cy="451961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21534599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ое-бело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" t="1569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" t="15638" r="50090" b="-93"/>
          <a:stretch/>
        </p:blipFill>
        <p:spPr>
          <a:xfrm>
            <a:off x="0" y="0"/>
            <a:ext cx="6076950" cy="686562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7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724" y="909229"/>
            <a:ext cx="1018505" cy="23735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97575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2" t="19849" r="8016" b="8015"/>
          <a:stretch/>
        </p:blipFill>
        <p:spPr>
          <a:xfrm>
            <a:off x="2806" y="0"/>
            <a:ext cx="12189194" cy="6858000"/>
          </a:xfrm>
          <a:prstGeom prst="rect">
            <a:avLst/>
          </a:prstGeom>
        </p:spPr>
      </p:pic>
      <p:sp>
        <p:nvSpPr>
          <p:cNvPr id="27" name="Прямоугольник 26"/>
          <p:cNvSpPr/>
          <p:nvPr userDrawn="1"/>
        </p:nvSpPr>
        <p:spPr>
          <a:xfrm>
            <a:off x="0" y="0"/>
            <a:ext cx="7767942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Google Shape;357;p50"/>
          <p:cNvSpPr txBox="1"/>
          <p:nvPr userDrawn="1"/>
        </p:nvSpPr>
        <p:spPr>
          <a:xfrm>
            <a:off x="6302628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chemeClr val="bg1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chemeClr val="bg1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6851536" cy="2251628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6860964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8" name="Прямоугольник 27"/>
          <p:cNvSpPr/>
          <p:nvPr userDrawn="1"/>
        </p:nvSpPr>
        <p:spPr>
          <a:xfrm>
            <a:off x="7767941" y="5595257"/>
            <a:ext cx="4424058" cy="126274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9" name="Прямоугольник 28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7820051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1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7820051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2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5452398" y="590990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  <p:grpSp>
        <p:nvGrpSpPr>
          <p:cNvPr id="33" name="Группа 32"/>
          <p:cNvGrpSpPr/>
          <p:nvPr userDrawn="1"/>
        </p:nvGrpSpPr>
        <p:grpSpPr>
          <a:xfrm>
            <a:off x="1006587" y="6083120"/>
            <a:ext cx="4110429" cy="70030"/>
            <a:chOff x="838200" y="6083120"/>
            <a:chExt cx="4110429" cy="70030"/>
          </a:xfrm>
          <a:solidFill>
            <a:srgbClr val="80BF44"/>
          </a:solidFill>
        </p:grpSpPr>
        <p:sp>
          <p:nvSpPr>
            <p:cNvPr id="34" name="Прямоугольник 33"/>
            <p:cNvSpPr/>
            <p:nvPr/>
          </p:nvSpPr>
          <p:spPr>
            <a:xfrm>
              <a:off x="83820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Прямоугольник 34"/>
            <p:cNvSpPr/>
            <p:nvPr/>
          </p:nvSpPr>
          <p:spPr>
            <a:xfrm>
              <a:off x="124361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6" name="Прямоугольник 35"/>
            <p:cNvSpPr/>
            <p:nvPr/>
          </p:nvSpPr>
          <p:spPr>
            <a:xfrm>
              <a:off x="1649024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7" name="Прямоугольник 36"/>
            <p:cNvSpPr/>
            <p:nvPr/>
          </p:nvSpPr>
          <p:spPr>
            <a:xfrm>
              <a:off x="2054436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8" name="Прямоугольник 37"/>
            <p:cNvSpPr/>
            <p:nvPr/>
          </p:nvSpPr>
          <p:spPr>
            <a:xfrm>
              <a:off x="2459848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9" name="Прямоугольник 38"/>
            <p:cNvSpPr/>
            <p:nvPr/>
          </p:nvSpPr>
          <p:spPr>
            <a:xfrm>
              <a:off x="286526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0" name="Прямоугольник 39"/>
            <p:cNvSpPr/>
            <p:nvPr/>
          </p:nvSpPr>
          <p:spPr>
            <a:xfrm>
              <a:off x="326582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1" name="Прямоугольник 40"/>
            <p:cNvSpPr/>
            <p:nvPr/>
          </p:nvSpPr>
          <p:spPr>
            <a:xfrm>
              <a:off x="3662363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2" name="Прямоугольник 41"/>
            <p:cNvSpPr/>
            <p:nvPr/>
          </p:nvSpPr>
          <p:spPr>
            <a:xfrm>
              <a:off x="4067775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3" name="Прямоугольник 42"/>
            <p:cNvSpPr/>
            <p:nvPr/>
          </p:nvSpPr>
          <p:spPr>
            <a:xfrm>
              <a:off x="4473187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4" name="Прямоугольник 43"/>
            <p:cNvSpPr/>
            <p:nvPr/>
          </p:nvSpPr>
          <p:spPr>
            <a:xfrm>
              <a:off x="4878599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99113459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бел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799" y="845343"/>
            <a:ext cx="4641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z="1600" smtClean="0"/>
              <a:pPr/>
              <a:t>‹#›</a:t>
            </a:fld>
            <a:endParaRPr lang="ru-RU" dirty="0"/>
          </a:p>
        </p:txBody>
      </p:sp>
      <p:sp>
        <p:nvSpPr>
          <p:cNvPr id="7" name="Текст 3"/>
          <p:cNvSpPr>
            <a:spLocks noGrp="1"/>
          </p:cNvSpPr>
          <p:nvPr>
            <p:ph type="body" sz="quarter" idx="12"/>
          </p:nvPr>
        </p:nvSpPr>
        <p:spPr>
          <a:xfrm>
            <a:off x="838199" y="1825625"/>
            <a:ext cx="10515601" cy="4351338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5014115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белый 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9" name="Номер слайда 5"/>
          <p:cNvSpPr txBox="1">
            <a:spLocks/>
          </p:cNvSpPr>
          <p:nvPr userDrawn="1"/>
        </p:nvSpPr>
        <p:spPr>
          <a:xfrm>
            <a:off x="11353800" y="845344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" name="Текст 3"/>
          <p:cNvSpPr>
            <a:spLocks noGrp="1"/>
          </p:cNvSpPr>
          <p:nvPr>
            <p:ph type="body" sz="quarter" idx="12"/>
          </p:nvPr>
        </p:nvSpPr>
        <p:spPr>
          <a:xfrm>
            <a:off x="838199" y="1825625"/>
            <a:ext cx="10515601" cy="4351338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9682051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белый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44" b="13289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8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" name="Текст 3"/>
          <p:cNvSpPr>
            <a:spLocks noGrp="1"/>
          </p:cNvSpPr>
          <p:nvPr>
            <p:ph type="body" sz="quarter" idx="12"/>
          </p:nvPr>
        </p:nvSpPr>
        <p:spPr>
          <a:xfrm>
            <a:off x="838199" y="1825625"/>
            <a:ext cx="10515601" cy="4351338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0356448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Базовый слайд черный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172200" y="1825625"/>
            <a:ext cx="5181600" cy="4351336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838200" y="1825625"/>
            <a:ext cx="5181600" cy="4351336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7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0410464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Базовый слайд черный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10992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Образец подзаголовка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Образец подзаголовка</a:t>
            </a:r>
          </a:p>
        </p:txBody>
      </p:sp>
      <p:sp>
        <p:nvSpPr>
          <p:cNvPr id="12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172200" y="2674619"/>
            <a:ext cx="5181600" cy="350234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838200" y="2674619"/>
            <a:ext cx="5181600" cy="350234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9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0772476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Базовый слайд черный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219324"/>
            <a:ext cx="3932237" cy="3649663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5048250" y="1349375"/>
            <a:ext cx="6307138" cy="451961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7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3146767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черн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18612" cy="1325563"/>
          </a:xfrm>
        </p:spPr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4657091"/>
            <a:ext cx="10515600" cy="823912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Рисунок 2"/>
          <p:cNvSpPr>
            <a:spLocks noGrp="1"/>
          </p:cNvSpPr>
          <p:nvPr>
            <p:ph type="pic" idx="17"/>
          </p:nvPr>
        </p:nvSpPr>
        <p:spPr>
          <a:xfrm>
            <a:off x="839788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6" name="Рисунок 2"/>
          <p:cNvSpPr>
            <a:spLocks noGrp="1"/>
          </p:cNvSpPr>
          <p:nvPr>
            <p:ph type="pic" idx="18"/>
          </p:nvPr>
        </p:nvSpPr>
        <p:spPr>
          <a:xfrm>
            <a:off x="4485164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7" name="Рисунок 2"/>
          <p:cNvSpPr>
            <a:spLocks noGrp="1"/>
          </p:cNvSpPr>
          <p:nvPr>
            <p:ph type="pic" idx="19"/>
          </p:nvPr>
        </p:nvSpPr>
        <p:spPr>
          <a:xfrm>
            <a:off x="8133716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1574635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черный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6232" cy="1325563"/>
          </a:xfrm>
        </p:spPr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Текст 2"/>
          <p:cNvSpPr>
            <a:spLocks noGrp="1"/>
          </p:cNvSpPr>
          <p:nvPr>
            <p:ph type="body" idx="15" hasCustomPrompt="1"/>
          </p:nvPr>
        </p:nvSpPr>
        <p:spPr>
          <a:xfrm>
            <a:off x="4486752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133716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Рисунок 2"/>
          <p:cNvSpPr>
            <a:spLocks noGrp="1"/>
          </p:cNvSpPr>
          <p:nvPr>
            <p:ph type="pic" idx="17"/>
          </p:nvPr>
        </p:nvSpPr>
        <p:spPr>
          <a:xfrm>
            <a:off x="839788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0" name="Рисунок 2"/>
          <p:cNvSpPr>
            <a:spLocks noGrp="1"/>
          </p:cNvSpPr>
          <p:nvPr>
            <p:ph type="pic" idx="18"/>
          </p:nvPr>
        </p:nvSpPr>
        <p:spPr>
          <a:xfrm>
            <a:off x="4485164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1" name="Рисунок 2"/>
          <p:cNvSpPr>
            <a:spLocks noGrp="1"/>
          </p:cNvSpPr>
          <p:nvPr>
            <p:ph type="pic" idx="19"/>
          </p:nvPr>
        </p:nvSpPr>
        <p:spPr>
          <a:xfrm>
            <a:off x="8133716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3793381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черный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6232" cy="1325563"/>
          </a:xfrm>
        </p:spPr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133716" y="1825626"/>
            <a:ext cx="3221672" cy="4255134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Рисунок 2"/>
          <p:cNvSpPr>
            <a:spLocks noGrp="1"/>
          </p:cNvSpPr>
          <p:nvPr>
            <p:ph type="pic" idx="1"/>
          </p:nvPr>
        </p:nvSpPr>
        <p:spPr>
          <a:xfrm>
            <a:off x="839788" y="1825626"/>
            <a:ext cx="7123112" cy="4255135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1376232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черный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219325"/>
            <a:ext cx="3932237" cy="3621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1" name="Рисунок 2"/>
          <p:cNvSpPr>
            <a:spLocks noGrp="1"/>
          </p:cNvSpPr>
          <p:nvPr>
            <p:ph type="pic" idx="1"/>
          </p:nvPr>
        </p:nvSpPr>
        <p:spPr>
          <a:xfrm>
            <a:off x="5057775" y="1349376"/>
            <a:ext cx="6172200" cy="4491038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74197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" t="15820"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12" name="Прямоугольник 1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9144000" cy="2251628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7" name="Google Shape;357;p50"/>
          <p:cNvSpPr txBox="1"/>
          <p:nvPr userDrawn="1"/>
        </p:nvSpPr>
        <p:spPr>
          <a:xfrm>
            <a:off x="10012317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 algn="r"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cxnSp>
        <p:nvCxnSpPr>
          <p:cNvPr id="28" name="Прямая соединительная линия 27"/>
          <p:cNvCxnSpPr/>
          <p:nvPr userDrawn="1"/>
        </p:nvCxnSpPr>
        <p:spPr>
          <a:xfrm>
            <a:off x="916405" y="5595256"/>
            <a:ext cx="1041734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Прямоугольник 28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961799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1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6961799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2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916405" y="584464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</p:spTree>
    <p:extLst>
      <p:ext uri="{BB962C8B-B14F-4D97-AF65-F5344CB8AC3E}">
        <p14:creationId xmlns:p14="http://schemas.microsoft.com/office/powerpoint/2010/main" val="116346471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бел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2985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4657090"/>
            <a:ext cx="1051401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10" name="Рисунок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5" name="Рисунок 2"/>
          <p:cNvSpPr>
            <a:spLocks noGrp="1"/>
          </p:cNvSpPr>
          <p:nvPr>
            <p:ph type="pic" idx="17"/>
          </p:nvPr>
        </p:nvSpPr>
        <p:spPr>
          <a:xfrm>
            <a:off x="839788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6" name="Рисунок 2"/>
          <p:cNvSpPr>
            <a:spLocks noGrp="1"/>
          </p:cNvSpPr>
          <p:nvPr>
            <p:ph type="pic" idx="18"/>
          </p:nvPr>
        </p:nvSpPr>
        <p:spPr>
          <a:xfrm>
            <a:off x="4485164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7" name="Рисунок 2"/>
          <p:cNvSpPr>
            <a:spLocks noGrp="1"/>
          </p:cNvSpPr>
          <p:nvPr>
            <p:ph type="pic" idx="19"/>
          </p:nvPr>
        </p:nvSpPr>
        <p:spPr>
          <a:xfrm>
            <a:off x="8133716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5471007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белый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2985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Текст 2"/>
          <p:cNvSpPr>
            <a:spLocks noGrp="1"/>
          </p:cNvSpPr>
          <p:nvPr>
            <p:ph type="body" idx="15" hasCustomPrompt="1"/>
          </p:nvPr>
        </p:nvSpPr>
        <p:spPr>
          <a:xfrm>
            <a:off x="4486752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133716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10" name="Рисунок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5" name="Рисунок 2"/>
          <p:cNvSpPr>
            <a:spLocks noGrp="1"/>
          </p:cNvSpPr>
          <p:nvPr>
            <p:ph type="pic" idx="17"/>
          </p:nvPr>
        </p:nvSpPr>
        <p:spPr>
          <a:xfrm>
            <a:off x="839788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6" name="Рисунок 2"/>
          <p:cNvSpPr>
            <a:spLocks noGrp="1"/>
          </p:cNvSpPr>
          <p:nvPr>
            <p:ph type="pic" idx="18"/>
          </p:nvPr>
        </p:nvSpPr>
        <p:spPr>
          <a:xfrm>
            <a:off x="4485164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7" name="Рисунок 2"/>
          <p:cNvSpPr>
            <a:spLocks noGrp="1"/>
          </p:cNvSpPr>
          <p:nvPr>
            <p:ph type="pic" idx="19"/>
          </p:nvPr>
        </p:nvSpPr>
        <p:spPr>
          <a:xfrm>
            <a:off x="8133716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7551734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Рисунок и текст черный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6232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133716" y="1825626"/>
            <a:ext cx="3221672" cy="4255134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7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9" name="Рисунок 2"/>
          <p:cNvSpPr>
            <a:spLocks noGrp="1"/>
          </p:cNvSpPr>
          <p:nvPr>
            <p:ph type="pic" idx="1"/>
          </p:nvPr>
        </p:nvSpPr>
        <p:spPr>
          <a:xfrm>
            <a:off x="839788" y="1825626"/>
            <a:ext cx="7123112" cy="4255135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0735406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1_Рисунок и текст черный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057775" y="1349376"/>
            <a:ext cx="6172200" cy="4491038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219325"/>
            <a:ext cx="3932237" cy="3621088"/>
          </a:xfrm>
        </p:spPr>
        <p:txBody>
          <a:bodyPr/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2755760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88" r="11520" b="11719"/>
          <a:stretch/>
        </p:blipFill>
        <p:spPr>
          <a:xfrm>
            <a:off x="0" y="-12700"/>
            <a:ext cx="12192000" cy="6870700"/>
          </a:xfrm>
          <a:prstGeom prst="rect">
            <a:avLst/>
          </a:prstGeom>
        </p:spPr>
      </p:pic>
      <p:sp>
        <p:nvSpPr>
          <p:cNvPr id="8" name="Прямоугольник 7"/>
          <p:cNvSpPr/>
          <p:nvPr userDrawn="1"/>
        </p:nvSpPr>
        <p:spPr>
          <a:xfrm>
            <a:off x="1006587" y="4375510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7045" cy="414127"/>
          </a:xfrm>
          <a:prstGeom prst="rect">
            <a:avLst/>
          </a:prstGeom>
          <a:noFill/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1992900"/>
            <a:ext cx="8523288" cy="21268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4711262"/>
            <a:ext cx="8523287" cy="141410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 подзаголовка</a:t>
            </a:r>
          </a:p>
        </p:txBody>
      </p:sp>
      <p:sp>
        <p:nvSpPr>
          <p:cNvPr id="10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‹#›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178719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Прямоугольник 7"/>
          <p:cNvSpPr/>
          <p:nvPr userDrawn="1"/>
        </p:nvSpPr>
        <p:spPr>
          <a:xfrm>
            <a:off x="1006587" y="4375510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7045" cy="414127"/>
          </a:xfrm>
          <a:prstGeom prst="rect">
            <a:avLst/>
          </a:prstGeom>
          <a:noFill/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1992900"/>
            <a:ext cx="8523288" cy="21268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4711262"/>
            <a:ext cx="8523287" cy="141410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 подзаголовка</a:t>
            </a:r>
          </a:p>
        </p:txBody>
      </p:sp>
      <p:sp>
        <p:nvSpPr>
          <p:cNvPr id="10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‹#›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622399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887" r="18089" b="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Прямоугольник 4"/>
          <p:cNvSpPr/>
          <p:nvPr userDrawn="1"/>
        </p:nvSpPr>
        <p:spPr>
          <a:xfrm>
            <a:off x="0" y="2324100"/>
            <a:ext cx="9363075" cy="3238500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/>
          <p:cNvSpPr/>
          <p:nvPr userDrawn="1"/>
        </p:nvSpPr>
        <p:spPr>
          <a:xfrm>
            <a:off x="1006587" y="4083410"/>
            <a:ext cx="973705" cy="800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2324100"/>
            <a:ext cx="8523288" cy="15035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4419163"/>
            <a:ext cx="8523287" cy="88943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 подзаголовка</a:t>
            </a:r>
          </a:p>
        </p:txBody>
      </p:sp>
      <p:pic>
        <p:nvPicPr>
          <p:cNvPr id="14" name="Рисунок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8" y="1271798"/>
            <a:ext cx="1779820" cy="414129"/>
          </a:xfrm>
          <a:prstGeom prst="rect">
            <a:avLst/>
          </a:prstGeom>
        </p:spPr>
      </p:pic>
      <p:sp>
        <p:nvSpPr>
          <p:cNvPr id="15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4701224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887" r="18089" b="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Прямоугольник 4"/>
          <p:cNvSpPr/>
          <p:nvPr userDrawn="1"/>
        </p:nvSpPr>
        <p:spPr>
          <a:xfrm>
            <a:off x="0" y="2717800"/>
            <a:ext cx="9363075" cy="2451100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2717800"/>
            <a:ext cx="8523288" cy="245110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14" name="Рисунок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8" y="1271798"/>
            <a:ext cx="1779820" cy="414129"/>
          </a:xfrm>
          <a:prstGeom prst="rect">
            <a:avLst/>
          </a:prstGeom>
        </p:spPr>
      </p:pic>
      <p:sp>
        <p:nvSpPr>
          <p:cNvPr id="9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6713508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156"/>
          <a:stretch/>
        </p:blipFill>
        <p:spPr>
          <a:xfrm>
            <a:off x="0" y="0"/>
            <a:ext cx="12192000" cy="6896100"/>
          </a:xfrm>
          <a:prstGeom prst="rect">
            <a:avLst/>
          </a:prstGeom>
        </p:spPr>
      </p:pic>
      <p:sp>
        <p:nvSpPr>
          <p:cNvPr id="5" name="Прямоугольник 4"/>
          <p:cNvSpPr/>
          <p:nvPr userDrawn="1"/>
        </p:nvSpPr>
        <p:spPr>
          <a:xfrm>
            <a:off x="0" y="2324100"/>
            <a:ext cx="9363075" cy="3238500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/>
          <p:cNvSpPr/>
          <p:nvPr userDrawn="1"/>
        </p:nvSpPr>
        <p:spPr>
          <a:xfrm>
            <a:off x="1006587" y="4083410"/>
            <a:ext cx="973705" cy="800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2324100"/>
            <a:ext cx="8523288" cy="15035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4419163"/>
            <a:ext cx="8523287" cy="88943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 подзаголовка</a:t>
            </a:r>
          </a:p>
        </p:txBody>
      </p:sp>
      <p:pic>
        <p:nvPicPr>
          <p:cNvPr id="12" name="Рисунок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9820" cy="414127"/>
          </a:xfrm>
          <a:prstGeom prst="rect">
            <a:avLst/>
          </a:prstGeom>
        </p:spPr>
      </p:pic>
      <p:sp>
        <p:nvSpPr>
          <p:cNvPr id="14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4737147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156"/>
          <a:stretch/>
        </p:blipFill>
        <p:spPr>
          <a:xfrm>
            <a:off x="0" y="0"/>
            <a:ext cx="12192000" cy="6896100"/>
          </a:xfrm>
          <a:prstGeom prst="rect">
            <a:avLst/>
          </a:prstGeom>
        </p:spPr>
      </p:pic>
      <p:sp>
        <p:nvSpPr>
          <p:cNvPr id="9" name="Прямоугольник 8"/>
          <p:cNvSpPr/>
          <p:nvPr userDrawn="1"/>
        </p:nvSpPr>
        <p:spPr>
          <a:xfrm>
            <a:off x="0" y="2717800"/>
            <a:ext cx="9363075" cy="2451100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2717800"/>
            <a:ext cx="8523288" cy="245110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12" name="Рисунок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9820" cy="414127"/>
          </a:xfrm>
          <a:prstGeom prst="rect">
            <a:avLst/>
          </a:prstGeom>
        </p:spPr>
      </p:pic>
      <p:sp>
        <p:nvSpPr>
          <p:cNvPr id="10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042876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" t="19012" r="154" b="43602"/>
          <a:stretch/>
        </p:blipFill>
        <p:spPr>
          <a:xfrm>
            <a:off x="0" y="0"/>
            <a:ext cx="12188858" cy="6858000"/>
          </a:xfrm>
          <a:prstGeom prst="rect">
            <a:avLst/>
          </a:prstGeom>
        </p:spPr>
      </p:pic>
      <p:sp>
        <p:nvSpPr>
          <p:cNvPr id="12" name="Прямоугольник 11"/>
          <p:cNvSpPr/>
          <p:nvPr userDrawn="1"/>
        </p:nvSpPr>
        <p:spPr>
          <a:xfrm>
            <a:off x="0" y="-28281"/>
            <a:ext cx="12192000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625725"/>
            <a:ext cx="9144000" cy="2223347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7" name="Google Shape;357;p50"/>
          <p:cNvSpPr txBox="1"/>
          <p:nvPr userDrawn="1"/>
        </p:nvSpPr>
        <p:spPr>
          <a:xfrm>
            <a:off x="10012317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 algn="r"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cxnSp>
        <p:nvCxnSpPr>
          <p:cNvPr id="28" name="Прямая соединительная линия 27"/>
          <p:cNvCxnSpPr/>
          <p:nvPr userDrawn="1"/>
        </p:nvCxnSpPr>
        <p:spPr>
          <a:xfrm>
            <a:off x="916405" y="5595256"/>
            <a:ext cx="1041734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Прямоугольник 28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961799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6961799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4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916405" y="584464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</p:spTree>
    <p:extLst>
      <p:ext uri="{BB962C8B-B14F-4D97-AF65-F5344CB8AC3E}">
        <p14:creationId xmlns:p14="http://schemas.microsoft.com/office/powerpoint/2010/main" val="386382456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Цита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0" b="24561"/>
          <a:stretch/>
        </p:blipFill>
        <p:spPr>
          <a:xfrm>
            <a:off x="0" y="-7620"/>
            <a:ext cx="12192000" cy="6865620"/>
          </a:xfrm>
          <a:prstGeom prst="rect">
            <a:avLst/>
          </a:prstGeom>
        </p:spPr>
      </p:pic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2C6CBBCF-0DE3-E94F-9EA5-298B0C60DA2E}"/>
              </a:ext>
            </a:extLst>
          </p:cNvPr>
          <p:cNvSpPr txBox="1">
            <a:spLocks/>
          </p:cNvSpPr>
          <p:nvPr userDrawn="1"/>
        </p:nvSpPr>
        <p:spPr>
          <a:xfrm>
            <a:off x="1053147" y="1992367"/>
            <a:ext cx="1951475" cy="146343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4800"/>
              </a:spcAft>
            </a:pPr>
            <a:r>
              <a:rPr lang="ru-RU" altLang="ru-RU" sz="12000" b="1" dirty="0">
                <a:ln w="28575">
                  <a:solidFill>
                    <a:srgbClr val="80BF44"/>
                  </a:solidFill>
                </a:ln>
                <a:solidFill>
                  <a:srgbClr val="00B0F0">
                    <a:alpha val="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«</a:t>
            </a:r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2986" cy="1325563"/>
          </a:xfr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ЦИТАТА</a:t>
            </a:r>
          </a:p>
        </p:txBody>
      </p:sp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2028884" y="2724084"/>
            <a:ext cx="7450396" cy="2122236"/>
          </a:xfrm>
        </p:spPr>
        <p:txBody>
          <a:bodyPr anchor="t">
            <a:normAutofit/>
          </a:bodyPr>
          <a:lstStyle>
            <a:lvl1pPr marL="0" indent="0">
              <a:buNone/>
              <a:defRPr sz="32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Цитата</a:t>
            </a:r>
          </a:p>
        </p:txBody>
      </p:sp>
      <p:pic>
        <p:nvPicPr>
          <p:cNvPr id="14" name="Рисунок 13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9181273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Цитата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56" b="12186"/>
          <a:stretch/>
        </p:blipFill>
        <p:spPr>
          <a:xfrm>
            <a:off x="0" y="-7620"/>
            <a:ext cx="12191999" cy="6865620"/>
          </a:xfrm>
          <a:prstGeom prst="rect">
            <a:avLst/>
          </a:prstGeom>
        </p:spPr>
      </p:pic>
      <p:sp>
        <p:nvSpPr>
          <p:cNvPr id="4" name="Прямоугольник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2C6CBBCF-0DE3-E94F-9EA5-298B0C60DA2E}"/>
              </a:ext>
            </a:extLst>
          </p:cNvPr>
          <p:cNvSpPr txBox="1">
            <a:spLocks/>
          </p:cNvSpPr>
          <p:nvPr userDrawn="1"/>
        </p:nvSpPr>
        <p:spPr>
          <a:xfrm>
            <a:off x="1053147" y="1992367"/>
            <a:ext cx="1951475" cy="146343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4800"/>
              </a:spcAft>
            </a:pPr>
            <a:r>
              <a:rPr lang="ru-RU" altLang="ru-RU" sz="12000" b="1" dirty="0">
                <a:ln w="28575">
                  <a:solidFill>
                    <a:srgbClr val="80BF44"/>
                  </a:solidFill>
                </a:ln>
                <a:solidFill>
                  <a:srgbClr val="00B0F0">
                    <a:alpha val="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«</a:t>
            </a:r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2985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ЦИТАТА</a:t>
            </a:r>
          </a:p>
        </p:txBody>
      </p:sp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2028884" y="2724084"/>
            <a:ext cx="7450396" cy="2122236"/>
          </a:xfrm>
        </p:spPr>
        <p:txBody>
          <a:bodyPr anchor="t">
            <a:normAutofit/>
          </a:bodyPr>
          <a:lstStyle>
            <a:lvl1pPr marL="0" indent="0">
              <a:buNone/>
              <a:defRPr sz="32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Цитата</a:t>
            </a:r>
          </a:p>
        </p:txBody>
      </p:sp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7280881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нта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00"/>
          <a:stretch/>
        </p:blipFill>
        <p:spPr>
          <a:xfrm>
            <a:off x="0" y="7619"/>
            <a:ext cx="12192000" cy="6850381"/>
          </a:xfrm>
          <a:prstGeom prst="rect">
            <a:avLst/>
          </a:prstGeom>
        </p:spPr>
      </p:pic>
      <p:sp>
        <p:nvSpPr>
          <p:cNvPr id="9" name="Прямоугольник 8"/>
          <p:cNvSpPr/>
          <p:nvPr userDrawn="1"/>
        </p:nvSpPr>
        <p:spPr>
          <a:xfrm>
            <a:off x="0" y="7619"/>
            <a:ext cx="7767942" cy="6850381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/>
          <p:cNvSpPr/>
          <p:nvPr userDrawn="1"/>
        </p:nvSpPr>
        <p:spPr>
          <a:xfrm>
            <a:off x="0" y="5595257"/>
            <a:ext cx="7767942" cy="126274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05" y="5097715"/>
            <a:ext cx="324324" cy="233304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535" y="3856945"/>
            <a:ext cx="375122" cy="286552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152" y="4485663"/>
            <a:ext cx="223888" cy="334784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1303336"/>
            <a:ext cx="6928154" cy="132556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ru-RU" dirty="0"/>
              <a:t>КОНТАКТНАЯ ИНФОРМАЦИЯ</a:t>
            </a:r>
          </a:p>
        </p:txBody>
      </p:sp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16" name="Рисунок 12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587" y="799199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Прямоугольник 16"/>
          <p:cNvSpPr/>
          <p:nvPr userDrawn="1"/>
        </p:nvSpPr>
        <p:spPr>
          <a:xfrm>
            <a:off x="965587" y="2367640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2719109"/>
            <a:ext cx="6928154" cy="435571"/>
          </a:xfrm>
        </p:spPr>
        <p:txBody>
          <a:bodyPr anchor="t">
            <a:normAutofit/>
          </a:bodyPr>
          <a:lstStyle>
            <a:lvl1pPr marL="0" indent="0">
              <a:buNone/>
              <a:defRPr sz="24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24" name="Текст 2"/>
          <p:cNvSpPr>
            <a:spLocks noGrp="1"/>
          </p:cNvSpPr>
          <p:nvPr>
            <p:ph type="body" idx="15" hasCustomPrompt="1"/>
          </p:nvPr>
        </p:nvSpPr>
        <p:spPr>
          <a:xfrm>
            <a:off x="839788" y="3178543"/>
            <a:ext cx="6928154" cy="43557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25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1253005" y="3810786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адрес</a:t>
            </a:r>
          </a:p>
        </p:txBody>
      </p:sp>
      <p:sp>
        <p:nvSpPr>
          <p:cNvPr id="26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1253005" y="4468121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телефон</a:t>
            </a:r>
          </a:p>
        </p:txBody>
      </p:sp>
      <p:sp>
        <p:nvSpPr>
          <p:cNvPr id="27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1253005" y="5024539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почта</a:t>
            </a:r>
          </a:p>
        </p:txBody>
      </p:sp>
      <p:sp>
        <p:nvSpPr>
          <p:cNvPr id="28" name="Текст 2"/>
          <p:cNvSpPr>
            <a:spLocks noGrp="1"/>
          </p:cNvSpPr>
          <p:nvPr>
            <p:ph type="body" idx="19" hasCustomPrompt="1"/>
          </p:nvPr>
        </p:nvSpPr>
        <p:spPr>
          <a:xfrm>
            <a:off x="1253005" y="6036800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 err="1"/>
              <a:t>соцсети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971586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нтакты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782" r="22706" b="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Прямоугольник 8"/>
          <p:cNvSpPr/>
          <p:nvPr userDrawn="1"/>
        </p:nvSpPr>
        <p:spPr>
          <a:xfrm>
            <a:off x="0" y="0"/>
            <a:ext cx="7767942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/>
          <p:cNvSpPr/>
          <p:nvPr userDrawn="1"/>
        </p:nvSpPr>
        <p:spPr>
          <a:xfrm>
            <a:off x="0" y="5595257"/>
            <a:ext cx="7767942" cy="126274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05" y="5097715"/>
            <a:ext cx="324324" cy="233304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535" y="3856945"/>
            <a:ext cx="375122" cy="286552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152" y="4485663"/>
            <a:ext cx="223888" cy="334784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1303336"/>
            <a:ext cx="6928154" cy="132556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ru-RU" dirty="0"/>
              <a:t>КОНТАКТНАЯ ИНФОРМАЦИЯ</a:t>
            </a:r>
          </a:p>
        </p:txBody>
      </p:sp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16" name="Рисунок 12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587" y="799199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Прямоугольник 16"/>
          <p:cNvSpPr/>
          <p:nvPr userDrawn="1"/>
        </p:nvSpPr>
        <p:spPr>
          <a:xfrm>
            <a:off x="965587" y="2367640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2719109"/>
            <a:ext cx="6928154" cy="435571"/>
          </a:xfrm>
        </p:spPr>
        <p:txBody>
          <a:bodyPr anchor="t">
            <a:normAutofit/>
          </a:bodyPr>
          <a:lstStyle>
            <a:lvl1pPr marL="0" indent="0">
              <a:buNone/>
              <a:defRPr sz="24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24" name="Текст 2"/>
          <p:cNvSpPr>
            <a:spLocks noGrp="1"/>
          </p:cNvSpPr>
          <p:nvPr>
            <p:ph type="body" idx="15" hasCustomPrompt="1"/>
          </p:nvPr>
        </p:nvSpPr>
        <p:spPr>
          <a:xfrm>
            <a:off x="839788" y="3178543"/>
            <a:ext cx="6928154" cy="43557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25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1253005" y="3810786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адрес</a:t>
            </a:r>
          </a:p>
        </p:txBody>
      </p:sp>
      <p:sp>
        <p:nvSpPr>
          <p:cNvPr id="26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1253005" y="4468121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телефон</a:t>
            </a:r>
          </a:p>
        </p:txBody>
      </p:sp>
      <p:sp>
        <p:nvSpPr>
          <p:cNvPr id="27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1253005" y="5024539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почта</a:t>
            </a:r>
          </a:p>
        </p:txBody>
      </p:sp>
      <p:sp>
        <p:nvSpPr>
          <p:cNvPr id="28" name="Текст 2"/>
          <p:cNvSpPr>
            <a:spLocks noGrp="1"/>
          </p:cNvSpPr>
          <p:nvPr>
            <p:ph type="body" idx="19" hasCustomPrompt="1"/>
          </p:nvPr>
        </p:nvSpPr>
        <p:spPr>
          <a:xfrm>
            <a:off x="1253005" y="6036800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 err="1"/>
              <a:t>соцсети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820829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3" t="10484" r="15094" b="43126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12" name="Прямоугольник 11"/>
          <p:cNvSpPr/>
          <p:nvPr userDrawn="1"/>
        </p:nvSpPr>
        <p:spPr>
          <a:xfrm>
            <a:off x="-1" y="-1"/>
            <a:ext cx="12192001" cy="6829719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Google Shape;357;p50"/>
          <p:cNvSpPr txBox="1"/>
          <p:nvPr userDrawn="1"/>
        </p:nvSpPr>
        <p:spPr>
          <a:xfrm>
            <a:off x="10012317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 algn="r"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9144000" cy="2251628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cxnSp>
        <p:nvCxnSpPr>
          <p:cNvPr id="7" name="Прямая соединительная линия 6"/>
          <p:cNvCxnSpPr/>
          <p:nvPr userDrawn="1"/>
        </p:nvCxnSpPr>
        <p:spPr>
          <a:xfrm>
            <a:off x="916405" y="5595256"/>
            <a:ext cx="1041734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Прямоугольник 26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961799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1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6961799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2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916405" y="584464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</p:spTree>
    <p:extLst>
      <p:ext uri="{BB962C8B-B14F-4D97-AF65-F5344CB8AC3E}">
        <p14:creationId xmlns:p14="http://schemas.microsoft.com/office/powerpoint/2010/main" val="5253630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561" b="73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Прямоугольник 11"/>
          <p:cNvSpPr/>
          <p:nvPr userDrawn="1"/>
        </p:nvSpPr>
        <p:spPr>
          <a:xfrm>
            <a:off x="-1" y="-1"/>
            <a:ext cx="12192001" cy="6829719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Google Shape;357;p50"/>
          <p:cNvSpPr txBox="1"/>
          <p:nvPr userDrawn="1"/>
        </p:nvSpPr>
        <p:spPr>
          <a:xfrm>
            <a:off x="9033128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9144000" cy="2251628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7" name="Прямоугольник 26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961799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29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6961799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0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916405" y="584464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</p:spTree>
    <p:extLst>
      <p:ext uri="{BB962C8B-B14F-4D97-AF65-F5344CB8AC3E}">
        <p14:creationId xmlns:p14="http://schemas.microsoft.com/office/powerpoint/2010/main" val="29785385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18"/>
          <a:stretch/>
        </p:blipFill>
        <p:spPr>
          <a:xfrm>
            <a:off x="0" y="0"/>
            <a:ext cx="12192000" cy="6972300"/>
          </a:xfrm>
          <a:prstGeom prst="rect">
            <a:avLst/>
          </a:prstGeom>
        </p:spPr>
      </p:pic>
      <p:sp>
        <p:nvSpPr>
          <p:cNvPr id="14" name="Google Shape;357;p50"/>
          <p:cNvSpPr txBox="1"/>
          <p:nvPr userDrawn="1"/>
        </p:nvSpPr>
        <p:spPr>
          <a:xfrm>
            <a:off x="9033128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9144000" cy="2251628"/>
          </a:xfrm>
        </p:spPr>
        <p:txBody>
          <a:bodyPr anchor="b"/>
          <a:lstStyle>
            <a:lvl1pPr algn="l">
              <a:defRPr sz="60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7" name="Прямоугольник 26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961799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29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6961799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0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916405" y="584464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132622"/>
            <a:ext cx="1997695" cy="464823"/>
          </a:xfrm>
          <a:prstGeom prst="rect">
            <a:avLst/>
          </a:prstGeom>
        </p:spPr>
      </p:pic>
      <p:cxnSp>
        <p:nvCxnSpPr>
          <p:cNvPr id="11" name="Прямая соединительная линия 10"/>
          <p:cNvCxnSpPr/>
          <p:nvPr userDrawn="1"/>
        </p:nvCxnSpPr>
        <p:spPr>
          <a:xfrm>
            <a:off x="916405" y="5700031"/>
            <a:ext cx="1041734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96813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Рисунок 4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" t="33167" r="20607"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7" name="Прямоугольник 26"/>
          <p:cNvSpPr/>
          <p:nvPr userDrawn="1"/>
        </p:nvSpPr>
        <p:spPr>
          <a:xfrm>
            <a:off x="0" y="0"/>
            <a:ext cx="7767942" cy="6858000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Google Shape;357;p50"/>
          <p:cNvSpPr txBox="1"/>
          <p:nvPr userDrawn="1"/>
        </p:nvSpPr>
        <p:spPr>
          <a:xfrm>
            <a:off x="6302628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chemeClr val="tx1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chemeClr val="tx1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sp>
        <p:nvSpPr>
          <p:cNvPr id="28" name="Прямоугольник 27"/>
          <p:cNvSpPr/>
          <p:nvPr userDrawn="1"/>
        </p:nvSpPr>
        <p:spPr>
          <a:xfrm>
            <a:off x="7767941" y="5595257"/>
            <a:ext cx="4424058" cy="126274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7820051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1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7820051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2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5452398" y="590990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  <p:grpSp>
        <p:nvGrpSpPr>
          <p:cNvPr id="33" name="Группа 32"/>
          <p:cNvGrpSpPr/>
          <p:nvPr userDrawn="1"/>
        </p:nvGrpSpPr>
        <p:grpSpPr>
          <a:xfrm>
            <a:off x="1006587" y="6083120"/>
            <a:ext cx="4110429" cy="70030"/>
            <a:chOff x="838200" y="6083120"/>
            <a:chExt cx="4110429" cy="70030"/>
          </a:xfrm>
          <a:solidFill>
            <a:srgbClr val="80BF44"/>
          </a:solidFill>
        </p:grpSpPr>
        <p:sp>
          <p:nvSpPr>
            <p:cNvPr id="34" name="Прямоугольник 33"/>
            <p:cNvSpPr/>
            <p:nvPr/>
          </p:nvSpPr>
          <p:spPr>
            <a:xfrm>
              <a:off x="83820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Прямоугольник 34"/>
            <p:cNvSpPr/>
            <p:nvPr/>
          </p:nvSpPr>
          <p:spPr>
            <a:xfrm>
              <a:off x="124361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6" name="Прямоугольник 35"/>
            <p:cNvSpPr/>
            <p:nvPr/>
          </p:nvSpPr>
          <p:spPr>
            <a:xfrm>
              <a:off x="1649024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7" name="Прямоугольник 36"/>
            <p:cNvSpPr/>
            <p:nvPr/>
          </p:nvSpPr>
          <p:spPr>
            <a:xfrm>
              <a:off x="2054436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8" name="Прямоугольник 37"/>
            <p:cNvSpPr/>
            <p:nvPr/>
          </p:nvSpPr>
          <p:spPr>
            <a:xfrm>
              <a:off x="2459848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9" name="Прямоугольник 38"/>
            <p:cNvSpPr/>
            <p:nvPr/>
          </p:nvSpPr>
          <p:spPr>
            <a:xfrm>
              <a:off x="286526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0" name="Прямоугольник 39"/>
            <p:cNvSpPr/>
            <p:nvPr/>
          </p:nvSpPr>
          <p:spPr>
            <a:xfrm>
              <a:off x="326582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1" name="Прямоугольник 40"/>
            <p:cNvSpPr/>
            <p:nvPr/>
          </p:nvSpPr>
          <p:spPr>
            <a:xfrm>
              <a:off x="3662363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2" name="Прямоугольник 41"/>
            <p:cNvSpPr/>
            <p:nvPr/>
          </p:nvSpPr>
          <p:spPr>
            <a:xfrm>
              <a:off x="4067775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3" name="Прямоугольник 42"/>
            <p:cNvSpPr/>
            <p:nvPr/>
          </p:nvSpPr>
          <p:spPr>
            <a:xfrm>
              <a:off x="4473187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4" name="Прямоугольник 43"/>
            <p:cNvSpPr/>
            <p:nvPr/>
          </p:nvSpPr>
          <p:spPr>
            <a:xfrm>
              <a:off x="4878599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25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9144000" cy="2251628"/>
          </a:xfrm>
        </p:spPr>
        <p:txBody>
          <a:bodyPr anchor="b"/>
          <a:lstStyle>
            <a:lvl1pPr algn="l">
              <a:defRPr sz="60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26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45" name="Прямоугольник 44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7" name="Рисунок 4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132622"/>
            <a:ext cx="1997695" cy="464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1729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7045" cy="414127"/>
          </a:xfrm>
          <a:prstGeom prst="rect">
            <a:avLst/>
          </a:prstGeom>
          <a:noFill/>
        </p:spPr>
      </p:pic>
      <p:sp>
        <p:nvSpPr>
          <p:cNvPr id="7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‹#›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8201" y="1997693"/>
            <a:ext cx="4663440" cy="795672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ru-RU" dirty="0"/>
              <a:t>СОДЕРЖАНИЕ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38200" y="2818433"/>
            <a:ext cx="10517188" cy="3140408"/>
          </a:xfrm>
        </p:spPr>
        <p:txBody>
          <a:bodyPr anchor="t">
            <a:normAutofit/>
          </a:bodyPr>
          <a:lstStyle>
            <a:lvl1pPr marL="457200" indent="-457200">
              <a:buSzPct val="150000"/>
              <a:buFont typeface="+mj-lt"/>
              <a:buAutoNum type="arabicPeriod"/>
              <a:defRPr sz="20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41804287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microsoft.com/office/2007/relationships/hdphoto" Target="../media/hdphoto1.wdp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 userDrawn="1"/>
        </p:nvSpPr>
        <p:spPr>
          <a:xfrm>
            <a:off x="0" y="0"/>
            <a:ext cx="12191999" cy="6857999"/>
          </a:xfrm>
          <a:prstGeom prst="rect">
            <a:avLst/>
          </a:prstGeom>
          <a:solidFill>
            <a:srgbClr val="080D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630071"/>
            <a:ext cx="8961953" cy="7956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2"/>
            <a:r>
              <a:rPr lang="ru-RU" dirty="0"/>
              <a:t>Первый уровень</a:t>
            </a:r>
          </a:p>
          <a:p>
            <a:pPr lvl="3"/>
            <a:r>
              <a:rPr lang="ru-RU" dirty="0"/>
              <a:t>Второй уровень</a:t>
            </a:r>
          </a:p>
          <a:p>
            <a:pPr lvl="4"/>
            <a:r>
              <a:rPr lang="ru-RU" dirty="0"/>
              <a:t>Третий уровень</a:t>
            </a:r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45" cstate="print">
            <a:extLst>
              <a:ext uri="{BEBA8EAE-BF5A-486C-A8C5-ECC9F3942E4B}">
                <a14:imgProps xmlns:a14="http://schemas.microsoft.com/office/drawing/2010/main">
                  <a14:imgLayer r:embed="rId46">
                    <a14:imgEffect>
                      <a14:brightnessContrast bright="-7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724" y="909229"/>
            <a:ext cx="1018505" cy="237355"/>
          </a:xfrm>
          <a:prstGeom prst="rect">
            <a:avLst/>
          </a:prstGeom>
          <a:noFill/>
        </p:spPr>
      </p:pic>
      <p:sp>
        <p:nvSpPr>
          <p:cNvPr id="9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220150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60" r:id="rId3"/>
    <p:sldLayoutId id="2147483662" r:id="rId4"/>
    <p:sldLayoutId id="2147483663" r:id="rId5"/>
    <p:sldLayoutId id="2147483664" r:id="rId6"/>
    <p:sldLayoutId id="2147483694" r:id="rId7"/>
    <p:sldLayoutId id="2147483695" r:id="rId8"/>
    <p:sldLayoutId id="2147483679" r:id="rId9"/>
    <p:sldLayoutId id="2147483680" r:id="rId10"/>
    <p:sldLayoutId id="2147483681" r:id="rId11"/>
    <p:sldLayoutId id="2147483682" r:id="rId12"/>
    <p:sldLayoutId id="2147483650" r:id="rId13"/>
    <p:sldLayoutId id="2147483691" r:id="rId14"/>
    <p:sldLayoutId id="2147483692" r:id="rId15"/>
    <p:sldLayoutId id="2147483652" r:id="rId16"/>
    <p:sldLayoutId id="2147483653" r:id="rId17"/>
    <p:sldLayoutId id="2147483656" r:id="rId18"/>
    <p:sldLayoutId id="2147483696" r:id="rId19"/>
    <p:sldLayoutId id="2147483674" r:id="rId20"/>
    <p:sldLayoutId id="2147483665" r:id="rId21"/>
    <p:sldLayoutId id="2147483666" r:id="rId22"/>
    <p:sldLayoutId id="2147483688" r:id="rId23"/>
    <p:sldLayoutId id="2147483689" r:id="rId24"/>
    <p:sldLayoutId id="2147483690" r:id="rId25"/>
    <p:sldLayoutId id="2147483675" r:id="rId26"/>
    <p:sldLayoutId id="2147483676" r:id="rId27"/>
    <p:sldLayoutId id="2147483677" r:id="rId28"/>
    <p:sldLayoutId id="2147483657" r:id="rId29"/>
    <p:sldLayoutId id="2147483684" r:id="rId30"/>
    <p:sldLayoutId id="2147483685" r:id="rId31"/>
    <p:sldLayoutId id="2147483686" r:id="rId32"/>
    <p:sldLayoutId id="2147483687" r:id="rId33"/>
    <p:sldLayoutId id="2147483667" r:id="rId34"/>
    <p:sldLayoutId id="2147483670" r:id="rId35"/>
    <p:sldLayoutId id="2147483668" r:id="rId36"/>
    <p:sldLayoutId id="2147483671" r:id="rId37"/>
    <p:sldLayoutId id="2147483669" r:id="rId38"/>
    <p:sldLayoutId id="2147483672" r:id="rId39"/>
    <p:sldLayoutId id="2147483673" r:id="rId40"/>
    <p:sldLayoutId id="2147483683" r:id="rId41"/>
    <p:sldLayoutId id="2147483678" r:id="rId42"/>
    <p:sldLayoutId id="2147483693" r:id="rId4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000" b="1" kern="1200">
          <a:solidFill>
            <a:schemeClr val="bg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§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360363" indent="-360363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360363" indent="-360363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360363" indent="-360363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6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350.png"/><Relationship Id="rId4" Type="http://schemas.openxmlformats.org/officeDocument/2006/relationships/image" Target="../media/image34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39.png"/><Relationship Id="rId4" Type="http://schemas.openxmlformats.org/officeDocument/2006/relationships/image" Target="../media/image38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3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1.e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idx="16"/>
          </p:nvPr>
        </p:nvSpPr>
        <p:spPr/>
        <p:txBody>
          <a:bodyPr/>
          <a:lstStyle/>
          <a:p>
            <a:r>
              <a:rPr lang="ru-RU" dirty="0"/>
              <a:t>Чузлов Вячеслав Алексеевич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7"/>
          </p:nvPr>
        </p:nvSpPr>
        <p:spPr/>
        <p:txBody>
          <a:bodyPr/>
          <a:lstStyle/>
          <a:p>
            <a:r>
              <a:rPr lang="ru-RU" dirty="0"/>
              <a:t>к.т.н., доцент ОХИ ИШПР</a:t>
            </a:r>
          </a:p>
        </p:txBody>
      </p:sp>
      <p:sp>
        <p:nvSpPr>
          <p:cNvPr id="5" name="Заголовок 4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Системный анализ процессов химической технологии</a:t>
            </a:r>
          </a:p>
        </p:txBody>
      </p:sp>
      <p:sp>
        <p:nvSpPr>
          <p:cNvPr id="6" name="Подзаголовок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Расчет химико-технологической схемы </a:t>
            </a:r>
            <a:br>
              <a:rPr lang="ru-RU" dirty="0"/>
            </a:br>
            <a:r>
              <a:rPr lang="ru-RU" dirty="0"/>
              <a:t>процесса каталитического риформинга</a:t>
            </a:r>
          </a:p>
        </p:txBody>
      </p:sp>
    </p:spTree>
    <p:extLst>
      <p:ext uri="{BB962C8B-B14F-4D97-AF65-F5344CB8AC3E}">
        <p14:creationId xmlns:p14="http://schemas.microsoft.com/office/powerpoint/2010/main" val="24186855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tx1"/>
                </a:solidFill>
              </a:rPr>
              <a:t>Функции для пересчета составов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ACF6AB-5BA3-43A1-9979-DB5FE779462A}"/>
              </a:ext>
            </a:extLst>
          </p:cNvPr>
          <p:cNvSpPr txBox="1"/>
          <p:nvPr/>
        </p:nvSpPr>
        <p:spPr>
          <a:xfrm>
            <a:off x="838200" y="947766"/>
            <a:ext cx="4055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Пересчет массовых долей в объемные: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E3AD5C2-2773-45AA-A3DC-8A507C39AEEB}"/>
                  </a:ext>
                </a:extLst>
              </p:cNvPr>
              <p:cNvSpPr txBox="1"/>
              <p:nvPr/>
            </p:nvSpPr>
            <p:spPr>
              <a:xfrm>
                <a:off x="4893734" y="1317098"/>
                <a:ext cx="1825740" cy="103387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f>
                                <m:f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𝜌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nary>
                        </m:den>
                      </m:f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E3AD5C2-2773-45AA-A3DC-8A507C39AE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3734" y="1317098"/>
                <a:ext cx="1825740" cy="103387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BEB58C2-DCE4-4299-8A54-EB64EFCFA725}"/>
                  </a:ext>
                </a:extLst>
              </p:cNvPr>
              <p:cNvSpPr txBox="1"/>
              <p:nvPr/>
            </p:nvSpPr>
            <p:spPr>
              <a:xfrm>
                <a:off x="838200" y="2350971"/>
                <a:ext cx="985750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ru-RU" dirty="0"/>
                  <a:t>где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ru-RU" dirty="0"/>
                  <a:t> - объемная доля </a:t>
                </a:r>
                <a:r>
                  <a:rPr lang="en-US" dirty="0"/>
                  <a:t>i-</a:t>
                </a:r>
                <a:r>
                  <a:rPr lang="ru-RU" dirty="0" err="1"/>
                  <a:t>го</a:t>
                </a:r>
                <a:r>
                  <a:rPr lang="ru-RU" dirty="0"/>
                  <a:t> компонента;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ru-RU" dirty="0"/>
                  <a:t> - массовая доля </a:t>
                </a:r>
                <a:r>
                  <a:rPr lang="en-US" dirty="0"/>
                  <a:t>i-</a:t>
                </a:r>
                <a:r>
                  <a:rPr lang="ru-RU" dirty="0" err="1"/>
                  <a:t>го</a:t>
                </a:r>
                <a:r>
                  <a:rPr lang="ru-RU" dirty="0"/>
                  <a:t> компонента;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ru-RU" dirty="0"/>
                  <a:t> - плотность </a:t>
                </a:r>
                <a:r>
                  <a:rPr lang="en-US" dirty="0"/>
                  <a:t>i-</a:t>
                </a:r>
                <a:r>
                  <a:rPr lang="ru-RU" dirty="0" err="1"/>
                  <a:t>го</a:t>
                </a:r>
                <a:r>
                  <a:rPr lang="ru-RU" dirty="0"/>
                  <a:t> компонента, </a:t>
                </a:r>
                <a:r>
                  <a:rPr lang="en-US" dirty="0"/>
                  <a:t>n – </a:t>
                </a:r>
                <a:r>
                  <a:rPr lang="ru-RU" dirty="0"/>
                  <a:t>количество компонентов.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BEB58C2-DCE4-4299-8A54-EB64EFCFA7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350971"/>
                <a:ext cx="9857509" cy="646331"/>
              </a:xfrm>
              <a:prstGeom prst="rect">
                <a:avLst/>
              </a:prstGeom>
              <a:blipFill>
                <a:blip r:embed="rId3"/>
                <a:stretch>
                  <a:fillRect l="-557" t="-5660" r="-495" b="-1415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C721CA32-D7A7-469C-878D-BB5AB26916BD}"/>
              </a:ext>
            </a:extLst>
          </p:cNvPr>
          <p:cNvSpPr txBox="1"/>
          <p:nvPr/>
        </p:nvSpPr>
        <p:spPr>
          <a:xfrm>
            <a:off x="838200" y="3274199"/>
            <a:ext cx="3916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Пересчет массовых долей в мольные: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D59F0FC-DD1B-482D-A125-CFCDD0E420E6}"/>
                  </a:ext>
                </a:extLst>
              </p:cNvPr>
              <p:cNvSpPr txBox="1"/>
              <p:nvPr/>
            </p:nvSpPr>
            <p:spPr>
              <a:xfrm>
                <a:off x="4893734" y="3643531"/>
                <a:ext cx="1825740" cy="105580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f>
                                <m:f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nary>
                        </m:den>
                      </m:f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D59F0FC-DD1B-482D-A125-CFCDD0E420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3734" y="3643531"/>
                <a:ext cx="1825740" cy="105580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B889B9E-5076-4346-B182-533128B86627}"/>
                  </a:ext>
                </a:extLst>
              </p:cNvPr>
              <p:cNvSpPr txBox="1"/>
              <p:nvPr/>
            </p:nvSpPr>
            <p:spPr>
              <a:xfrm>
                <a:off x="838200" y="4677404"/>
                <a:ext cx="9857509" cy="669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ru-RU" dirty="0"/>
                  <a:t>где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dirty="0"/>
                  <a:t>- мольная доля </a:t>
                </a:r>
                <a:r>
                  <a:rPr lang="en-US" dirty="0"/>
                  <a:t>i-</a:t>
                </a:r>
                <a:r>
                  <a:rPr lang="ru-RU" dirty="0" err="1"/>
                  <a:t>го</a:t>
                </a:r>
                <a:r>
                  <a:rPr lang="ru-RU" dirty="0"/>
                  <a:t> компонента;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ru-RU" dirty="0"/>
                  <a:t> - массовая доля </a:t>
                </a:r>
                <a:r>
                  <a:rPr lang="en-US" dirty="0"/>
                  <a:t>i-</a:t>
                </a:r>
                <a:r>
                  <a:rPr lang="ru-RU" dirty="0" err="1"/>
                  <a:t>го</a:t>
                </a:r>
                <a:r>
                  <a:rPr lang="ru-RU" dirty="0"/>
                  <a:t> компонента;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dirty="0"/>
                  <a:t>- молярная масса </a:t>
                </a:r>
                <a:br>
                  <a:rPr lang="ru-RU" dirty="0"/>
                </a:br>
                <a:r>
                  <a:rPr lang="en-US" dirty="0"/>
                  <a:t>i-</a:t>
                </a:r>
                <a:r>
                  <a:rPr lang="ru-RU" dirty="0" err="1"/>
                  <a:t>го</a:t>
                </a:r>
                <a:r>
                  <a:rPr lang="ru-RU" dirty="0"/>
                  <a:t> компонента, </a:t>
                </a:r>
                <a:r>
                  <a:rPr lang="en-US" dirty="0"/>
                  <a:t>n – </a:t>
                </a:r>
                <a:r>
                  <a:rPr lang="ru-RU" dirty="0"/>
                  <a:t>количество компонентов.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B889B9E-5076-4346-B182-533128B866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677404"/>
                <a:ext cx="9857509" cy="669992"/>
              </a:xfrm>
              <a:prstGeom prst="rect">
                <a:avLst/>
              </a:prstGeom>
              <a:blipFill>
                <a:blip r:embed="rId5"/>
                <a:stretch>
                  <a:fillRect l="-557" t="-4545" r="-495" b="-10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150629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tx1"/>
                </a:solidFill>
              </a:rPr>
              <a:t>Функции для расчета плотности и средней молекулярной массы потока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ACF6AB-5BA3-43A1-9979-DB5FE779462A}"/>
              </a:ext>
            </a:extLst>
          </p:cNvPr>
          <p:cNvSpPr txBox="1"/>
          <p:nvPr/>
        </p:nvSpPr>
        <p:spPr>
          <a:xfrm>
            <a:off x="838200" y="947766"/>
            <a:ext cx="2662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Расчет плотности потока: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E3AD5C2-2773-45AA-A3DC-8A507C39AEEB}"/>
                  </a:ext>
                </a:extLst>
              </p:cNvPr>
              <p:cNvSpPr txBox="1"/>
              <p:nvPr/>
            </p:nvSpPr>
            <p:spPr>
              <a:xfrm>
                <a:off x="4893734" y="1317098"/>
                <a:ext cx="1825740" cy="85600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f>
                                <m:f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𝜌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nary>
                        </m:den>
                      </m:f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E3AD5C2-2773-45AA-A3DC-8A507C39AE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3734" y="1317098"/>
                <a:ext cx="1825740" cy="85600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BEB58C2-DCE4-4299-8A54-EB64EFCFA725}"/>
                  </a:ext>
                </a:extLst>
              </p:cNvPr>
              <p:cNvSpPr txBox="1"/>
              <p:nvPr/>
            </p:nvSpPr>
            <p:spPr>
              <a:xfrm>
                <a:off x="838200" y="2350971"/>
                <a:ext cx="9857509" cy="669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ru-RU" dirty="0"/>
                  <a:t>где </a:t>
                </a:r>
                <a14:m>
                  <m:oMath xmlns:m="http://schemas.openxmlformats.org/officeDocument/2006/math">
                    <m:r>
                      <a:rPr lang="ru-RU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ru-RU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dirty="0"/>
                  <a:t>– плотность потока;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ru-RU" dirty="0"/>
                  <a:t> - массовая доля </a:t>
                </a:r>
                <a:r>
                  <a:rPr lang="en-US" dirty="0"/>
                  <a:t>i-</a:t>
                </a:r>
                <a:r>
                  <a:rPr lang="ru-RU" dirty="0" err="1"/>
                  <a:t>го</a:t>
                </a:r>
                <a:r>
                  <a:rPr lang="ru-RU" dirty="0"/>
                  <a:t> компонента;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ru-RU" dirty="0"/>
                  <a:t> - плотность </a:t>
                </a:r>
                <a:r>
                  <a:rPr lang="en-US" dirty="0"/>
                  <a:t>i-</a:t>
                </a:r>
                <a:r>
                  <a:rPr lang="ru-RU" dirty="0" err="1"/>
                  <a:t>го</a:t>
                </a:r>
                <a:r>
                  <a:rPr lang="ru-RU" dirty="0"/>
                  <a:t> компонента, </a:t>
                </a:r>
                <a:r>
                  <a:rPr lang="en-US" dirty="0"/>
                  <a:t>n – </a:t>
                </a:r>
                <a:r>
                  <a:rPr lang="ru-RU" dirty="0"/>
                  <a:t>количество компонентов.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BEB58C2-DCE4-4299-8A54-EB64EFCFA7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350971"/>
                <a:ext cx="9857509" cy="669992"/>
              </a:xfrm>
              <a:prstGeom prst="rect">
                <a:avLst/>
              </a:prstGeom>
              <a:blipFill>
                <a:blip r:embed="rId3"/>
                <a:stretch>
                  <a:fillRect l="-557" t="-5455" r="-495" b="-10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C721CA32-D7A7-469C-878D-BB5AB26916BD}"/>
              </a:ext>
            </a:extLst>
          </p:cNvPr>
          <p:cNvSpPr txBox="1"/>
          <p:nvPr/>
        </p:nvSpPr>
        <p:spPr>
          <a:xfrm>
            <a:off x="838200" y="3274199"/>
            <a:ext cx="46292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Расчет средней молекулярной массы потока: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D59F0FC-DD1B-482D-A125-CFCDD0E420E6}"/>
                  </a:ext>
                </a:extLst>
              </p:cNvPr>
              <p:cNvSpPr txBox="1"/>
              <p:nvPr/>
            </p:nvSpPr>
            <p:spPr>
              <a:xfrm>
                <a:off x="4893734" y="3643531"/>
                <a:ext cx="1825740" cy="85587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f>
                                <m:f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nary>
                        </m:den>
                      </m:f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D59F0FC-DD1B-482D-A125-CFCDD0E420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3734" y="3643531"/>
                <a:ext cx="1825740" cy="8558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B889B9E-5076-4346-B182-533128B86627}"/>
                  </a:ext>
                </a:extLst>
              </p:cNvPr>
              <p:cNvSpPr txBox="1"/>
              <p:nvPr/>
            </p:nvSpPr>
            <p:spPr>
              <a:xfrm>
                <a:off x="838200" y="4677404"/>
                <a:ext cx="9857509" cy="669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ru-RU" dirty="0"/>
                  <a:t>где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ru-RU" dirty="0"/>
                  <a:t> – средняя молекулярная масса потока;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ru-RU" dirty="0"/>
                  <a:t> - массовая доля </a:t>
                </a:r>
                <a:r>
                  <a:rPr lang="en-US" dirty="0"/>
                  <a:t>i-</a:t>
                </a:r>
                <a:r>
                  <a:rPr lang="ru-RU" dirty="0" err="1"/>
                  <a:t>го</a:t>
                </a:r>
                <a:r>
                  <a:rPr lang="ru-RU" dirty="0"/>
                  <a:t> компонента;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dirty="0"/>
                  <a:t>- молярная масса </a:t>
                </a:r>
                <a:r>
                  <a:rPr lang="en-US" dirty="0"/>
                  <a:t>i-</a:t>
                </a:r>
                <a:r>
                  <a:rPr lang="ru-RU" dirty="0" err="1"/>
                  <a:t>го</a:t>
                </a:r>
                <a:r>
                  <a:rPr lang="ru-RU" dirty="0"/>
                  <a:t> компонента, </a:t>
                </a:r>
                <a:r>
                  <a:rPr lang="en-US" dirty="0"/>
                  <a:t>n – </a:t>
                </a:r>
                <a:r>
                  <a:rPr lang="ru-RU" dirty="0"/>
                  <a:t>количество компонентов.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B889B9E-5076-4346-B182-533128B866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677404"/>
                <a:ext cx="9857509" cy="669992"/>
              </a:xfrm>
              <a:prstGeom prst="rect">
                <a:avLst/>
              </a:prstGeom>
              <a:blipFill>
                <a:blip r:embed="rId5"/>
                <a:stretch>
                  <a:fillRect l="-557" t="-4545" r="-495" b="-10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883428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tx1"/>
                </a:solidFill>
              </a:rPr>
              <a:t>Функции для расчета теплоемкости потока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DA8CDCBE-1E1D-4BD6-B299-F488333FEC26}"/>
              </a:ext>
            </a:extLst>
          </p:cNvPr>
          <p:cNvSpPr/>
          <p:nvPr/>
        </p:nvSpPr>
        <p:spPr>
          <a:xfrm>
            <a:off x="838199" y="1010826"/>
            <a:ext cx="914555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Расчет теплоемкости потока в зависимости от состава потока и температуры среды осуществляется следующим образом: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определяется теплоемкость компонентов потока при температуре среды: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7913AC8-8DCC-4521-8246-DC5A83CC265B}"/>
                  </a:ext>
                </a:extLst>
              </p:cNvPr>
              <p:cNvSpPr txBox="1"/>
              <p:nvPr/>
            </p:nvSpPr>
            <p:spPr>
              <a:xfrm>
                <a:off x="4923403" y="1997216"/>
                <a:ext cx="2559227" cy="8140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ru-RU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7913AC8-8DCC-4521-8246-DC5A83CC26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3403" y="1997216"/>
                <a:ext cx="2559227" cy="81400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0EF1060A-53F9-4BFD-BB33-09CE51088245}"/>
                  </a:ext>
                </a:extLst>
              </p:cNvPr>
              <p:cNvSpPr/>
              <p:nvPr/>
            </p:nvSpPr>
            <p:spPr>
              <a:xfrm>
                <a:off x="838199" y="2874281"/>
                <a:ext cx="9145555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ru-RU" dirty="0"/>
                  <a:t>где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𝐶𝑝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ru-RU" dirty="0"/>
                  <a:t> - теплоемкость </a:t>
                </a:r>
                <a:r>
                  <a:rPr lang="en-US" dirty="0"/>
                  <a:t>i-</a:t>
                </a:r>
                <a:r>
                  <a:rPr lang="ru-RU" dirty="0" err="1"/>
                  <a:t>го</a:t>
                </a:r>
                <a:r>
                  <a:rPr lang="ru-RU" dirty="0"/>
                  <a:t> компонента, кДж / кг;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e>
                    </m:d>
                  </m:oMath>
                </a14:m>
                <a:r>
                  <a:rPr lang="ru-RU" dirty="0"/>
                  <a:t> - коэффициенты аппроксимации температурной зависимости энтальпии для i-</a:t>
                </a:r>
                <a:r>
                  <a:rPr lang="ru-RU" dirty="0" err="1"/>
                  <a:t>го</a:t>
                </a:r>
                <a:r>
                  <a:rPr lang="ru-RU" dirty="0"/>
                  <a:t> компонента;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ru-RU" dirty="0"/>
                  <a:t> – температура потока, К;</a:t>
                </a:r>
              </a:p>
            </p:txBody>
          </p:sp>
        </mc:Choice>
        <mc:Fallback xmlns="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0EF1060A-53F9-4BFD-BB33-09CE5108824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2874281"/>
                <a:ext cx="9145555" cy="646331"/>
              </a:xfrm>
              <a:prstGeom prst="rect">
                <a:avLst/>
              </a:prstGeom>
              <a:blipFill>
                <a:blip r:embed="rId3"/>
                <a:stretch>
                  <a:fillRect l="-533" t="-5660" r="-533" b="-1415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1AB06C8E-3A2F-4281-B062-8012FCC2CD3A}"/>
              </a:ext>
            </a:extLst>
          </p:cNvPr>
          <p:cNvSpPr/>
          <p:nvPr/>
        </p:nvSpPr>
        <p:spPr>
          <a:xfrm>
            <a:off x="838198" y="3748627"/>
            <a:ext cx="82373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определяется</a:t>
            </a:r>
            <a:r>
              <a:rPr lang="ru-RU" dirty="0"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ru-RU" dirty="0"/>
              <a:t>общая теплоемкость потока: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7680CBD-1047-46B2-8DB4-C9D9EDBA1673}"/>
                  </a:ext>
                </a:extLst>
              </p:cNvPr>
              <p:cNvSpPr txBox="1"/>
              <p:nvPr/>
            </p:nvSpPr>
            <p:spPr>
              <a:xfrm>
                <a:off x="4923402" y="4117959"/>
                <a:ext cx="1895967" cy="7562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𝐶𝑝</m:t>
                          </m:r>
                        </m:e>
                        <m:sub>
                          <m:r>
                            <a:rPr lang="ru-RU" b="0" i="1" smtClean="0">
                              <a:latin typeface="Cambria Math" panose="02040503050406030204" pitchFamily="18" charset="0"/>
                            </a:rPr>
                            <m:t>см</m:t>
                          </m:r>
                        </m:sub>
                      </m:sSub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ru-RU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ru-RU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ru-R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ru-R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𝐶𝑝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7680CBD-1047-46B2-8DB4-C9D9EDBA16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3402" y="4117959"/>
                <a:ext cx="1895967" cy="75623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FAE89CE7-994B-42F8-B0C9-A1848D811C64}"/>
                  </a:ext>
                </a:extLst>
              </p:cNvPr>
              <p:cNvSpPr/>
              <p:nvPr/>
            </p:nvSpPr>
            <p:spPr>
              <a:xfrm>
                <a:off x="838198" y="4874192"/>
                <a:ext cx="9145555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ru-RU" dirty="0"/>
                  <a:t>где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ru-RU" dirty="0"/>
                  <a:t> – массовая доля i-</a:t>
                </a:r>
                <a:r>
                  <a:rPr lang="ru-RU" dirty="0" err="1"/>
                  <a:t>го</a:t>
                </a:r>
                <a:r>
                  <a:rPr lang="ru-RU" dirty="0"/>
                  <a:t> компонента в потоке,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ru-RU" dirty="0"/>
                  <a:t> – количество компонентов в потоке.</a:t>
                </a:r>
              </a:p>
            </p:txBody>
          </p:sp>
        </mc:Choice>
        <mc:Fallback xmlns="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FAE89CE7-994B-42F8-B0C9-A1848D811C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8" y="4874192"/>
                <a:ext cx="9145555" cy="369332"/>
              </a:xfrm>
              <a:prstGeom prst="rect">
                <a:avLst/>
              </a:prstGeom>
              <a:blipFill>
                <a:blip r:embed="rId5"/>
                <a:stretch>
                  <a:fillRect l="-533" t="-10000" b="-2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788583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/>
              <a:t>Описание класса </a:t>
            </a:r>
            <a:r>
              <a:rPr lang="en-US" sz="2400" dirty="0"/>
              <a:t>Mixer</a:t>
            </a:r>
            <a:endParaRPr lang="ru-RU" sz="2400" dirty="0">
              <a:solidFill>
                <a:schemeClr val="tx1"/>
              </a:solidFill>
            </a:endParaRPr>
          </a:p>
        </p:txBody>
      </p:sp>
      <p:graphicFrame>
        <p:nvGraphicFramePr>
          <p:cNvPr id="2" name="Таблица 1">
            <a:extLst>
              <a:ext uri="{FF2B5EF4-FFF2-40B4-BE49-F238E27FC236}">
                <a16:creationId xmlns:a16="http://schemas.microsoft.com/office/drawing/2014/main" id="{A1BC2D61-8749-495C-BF3F-7B13700742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2034200"/>
              </p:ext>
            </p:extLst>
          </p:nvPr>
        </p:nvGraphicFramePr>
        <p:xfrm>
          <a:off x="388776" y="1557331"/>
          <a:ext cx="11414448" cy="128524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6711819">
                  <a:extLst>
                    <a:ext uri="{9D8B030D-6E8A-4147-A177-3AD203B41FA5}">
                      <a16:colId xmlns:a16="http://schemas.microsoft.com/office/drawing/2014/main" val="2569589487"/>
                    </a:ext>
                  </a:extLst>
                </a:gridCol>
                <a:gridCol w="4702629">
                  <a:extLst>
                    <a:ext uri="{9D8B030D-6E8A-4147-A177-3AD203B41FA5}">
                      <a16:colId xmlns:a16="http://schemas.microsoft.com/office/drawing/2014/main" val="20850639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Атрибуты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Описание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3187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function 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calculate(flows: </a:t>
                      </a: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array of 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Flow): Flow;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Функция для расчета смешения потоков принимает массив объектов класса </a:t>
                      </a:r>
                      <a:r>
                        <a:rPr lang="en-US" dirty="0"/>
                        <a:t>Flow</a:t>
                      </a:r>
                      <a:r>
                        <a:rPr lang="ru-RU" dirty="0"/>
                        <a:t>, возвращает объект класса </a:t>
                      </a:r>
                      <a:r>
                        <a:rPr lang="en-US" dirty="0"/>
                        <a:t>Flow</a:t>
                      </a:r>
                      <a:r>
                        <a:rPr lang="ru-RU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63798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345760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/>
              <a:t>Материальный и тепловой балансы смешения</a:t>
            </a:r>
            <a:endParaRPr lang="ru-RU" sz="2400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F48298-2352-4BF1-8288-26C7C53E5D86}"/>
              </a:ext>
            </a:extLst>
          </p:cNvPr>
          <p:cNvSpPr txBox="1"/>
          <p:nvPr/>
        </p:nvSpPr>
        <p:spPr>
          <a:xfrm>
            <a:off x="838200" y="885566"/>
            <a:ext cx="9170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Состав смесевого потока (в массовых долях) можно найти следующим образом: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2E3DB23-C434-4A86-9322-22E963D30392}"/>
                  </a:ext>
                </a:extLst>
              </p:cNvPr>
              <p:cNvSpPr txBox="1"/>
              <p:nvPr/>
            </p:nvSpPr>
            <p:spPr>
              <a:xfrm>
                <a:off x="4075437" y="1254898"/>
                <a:ext cx="2695961" cy="87600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2E3DB23-C434-4A86-9322-22E963D303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5437" y="1254898"/>
                <a:ext cx="2695961" cy="87600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54A43E1-D267-448D-9566-D564371D02DA}"/>
                  </a:ext>
                </a:extLst>
              </p:cNvPr>
              <p:cNvSpPr txBox="1"/>
              <p:nvPr/>
            </p:nvSpPr>
            <p:spPr>
              <a:xfrm>
                <a:off x="838198" y="2046614"/>
                <a:ext cx="9170437" cy="6909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ru-RU" dirty="0"/>
                  <a:t>где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ru-RU" dirty="0"/>
                  <a:t> - массовая доля </a:t>
                </a:r>
                <a:r>
                  <a:rPr lang="en-US" dirty="0"/>
                  <a:t>i-</a:t>
                </a:r>
                <a:r>
                  <a:rPr lang="ru-RU" dirty="0" err="1"/>
                  <a:t>го</a:t>
                </a:r>
                <a:r>
                  <a:rPr lang="ru-RU" dirty="0"/>
                  <a:t> компонента;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ru-RU" dirty="0"/>
                  <a:t> - массовый расход </a:t>
                </a:r>
                <a:r>
                  <a:rPr lang="en-US" dirty="0"/>
                  <a:t>j-</a:t>
                </a:r>
                <a:r>
                  <a:rPr lang="ru-RU" dirty="0" err="1"/>
                  <a:t>го</a:t>
                </a:r>
                <a:r>
                  <a:rPr lang="ru-RU" dirty="0"/>
                  <a:t> потока, кг / ч; </a:t>
                </a:r>
                <a:br>
                  <a:rPr lang="ru-RU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ru-RU" dirty="0"/>
                  <a:t> - массовая доля </a:t>
                </a:r>
                <a:r>
                  <a:rPr lang="en-US" dirty="0"/>
                  <a:t>i-</a:t>
                </a:r>
                <a:r>
                  <a:rPr lang="ru-RU" dirty="0" err="1"/>
                  <a:t>го</a:t>
                </a:r>
                <a:r>
                  <a:rPr lang="ru-RU" dirty="0"/>
                  <a:t> компонента в </a:t>
                </a:r>
                <a:r>
                  <a:rPr lang="en-US" dirty="0"/>
                  <a:t>j-</a:t>
                </a:r>
                <a:r>
                  <a:rPr lang="ru-RU" dirty="0"/>
                  <a:t>м потоке; </a:t>
                </a:r>
                <a:r>
                  <a:rPr lang="en-US" dirty="0"/>
                  <a:t>n – </a:t>
                </a:r>
                <a:r>
                  <a:rPr lang="ru-RU" dirty="0"/>
                  <a:t>количество смешиваемых потоков.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54A43E1-D267-448D-9566-D564371D02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8" y="2046614"/>
                <a:ext cx="9170437" cy="690958"/>
              </a:xfrm>
              <a:prstGeom prst="rect">
                <a:avLst/>
              </a:prstGeom>
              <a:blipFill>
                <a:blip r:embed="rId3"/>
                <a:stretch>
                  <a:fillRect l="-532" t="-4425" r="-532" b="-1061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83DA62C9-D23D-46D4-8F5B-9E90C9840EBB}"/>
              </a:ext>
            </a:extLst>
          </p:cNvPr>
          <p:cNvSpPr txBox="1"/>
          <p:nvPr/>
        </p:nvSpPr>
        <p:spPr>
          <a:xfrm>
            <a:off x="838197" y="2799772"/>
            <a:ext cx="9170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Теплоемкость смесевого потока можно найти: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F8FF7F7-799A-4CDE-912C-43A567B8CFBC}"/>
                  </a:ext>
                </a:extLst>
              </p:cNvPr>
              <p:cNvSpPr txBox="1"/>
              <p:nvPr/>
            </p:nvSpPr>
            <p:spPr>
              <a:xfrm>
                <a:off x="4075434" y="3116648"/>
                <a:ext cx="2695961" cy="82856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𝐶𝑝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F8FF7F7-799A-4CDE-912C-43A567B8CF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5434" y="3116648"/>
                <a:ext cx="2695961" cy="82856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DF7A1C6-E043-4468-BC4F-020F2594B92B}"/>
                  </a:ext>
                </a:extLst>
              </p:cNvPr>
              <p:cNvSpPr txBox="1"/>
              <p:nvPr/>
            </p:nvSpPr>
            <p:spPr>
              <a:xfrm>
                <a:off x="838197" y="4074467"/>
                <a:ext cx="9711615" cy="6677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ru-RU" dirty="0"/>
                  <a:t>где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dirty="0"/>
                  <a:t>- теплоемкость смесевого потока, кДж / кг * К;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dirty="0"/>
                  <a:t>- массовый расход </a:t>
                </a:r>
                <a:r>
                  <a:rPr lang="en-US" dirty="0"/>
                  <a:t>i-</a:t>
                </a:r>
                <a:r>
                  <a:rPr lang="ru-RU" dirty="0" err="1"/>
                  <a:t>го</a:t>
                </a:r>
                <a:r>
                  <a:rPr lang="ru-RU" dirty="0"/>
                  <a:t> потока, кг / ч;</a:t>
                </a:r>
                <a:endParaRPr lang="ru-RU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just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ru-RU" dirty="0"/>
                  <a:t>- теплоемкость </a:t>
                </a:r>
                <a:r>
                  <a:rPr lang="en-US" dirty="0"/>
                  <a:t>i-</a:t>
                </a:r>
                <a:r>
                  <a:rPr lang="ru-RU" dirty="0" err="1"/>
                  <a:t>го</a:t>
                </a:r>
                <a:r>
                  <a:rPr lang="ru-RU" dirty="0"/>
                  <a:t> потока, кДж / кг * К; </a:t>
                </a:r>
                <a:r>
                  <a:rPr lang="en-US" dirty="0"/>
                  <a:t>n – </a:t>
                </a:r>
                <a:r>
                  <a:rPr lang="ru-RU" dirty="0"/>
                  <a:t>количество смешиваемых потоков. 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DF7A1C6-E043-4468-BC4F-020F2594B9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7" y="4074467"/>
                <a:ext cx="9711615" cy="667747"/>
              </a:xfrm>
              <a:prstGeom prst="rect">
                <a:avLst/>
              </a:prstGeom>
              <a:blipFill>
                <a:blip r:embed="rId5"/>
                <a:stretch>
                  <a:fillRect l="-502" t="-3636" b="-1363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6A1A1A90-795A-4AC2-BAFD-7A4C35882ADC}"/>
              </a:ext>
            </a:extLst>
          </p:cNvPr>
          <p:cNvSpPr txBox="1"/>
          <p:nvPr/>
        </p:nvSpPr>
        <p:spPr>
          <a:xfrm>
            <a:off x="838197" y="4747073"/>
            <a:ext cx="9170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Температура смесевого потока определяется следующим образом: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B21E4B6-B1B3-421F-82DD-B4A0093C4FA0}"/>
                  </a:ext>
                </a:extLst>
              </p:cNvPr>
              <p:cNvSpPr txBox="1"/>
              <p:nvPr/>
            </p:nvSpPr>
            <p:spPr>
              <a:xfrm>
                <a:off x="4075434" y="5106519"/>
                <a:ext cx="2695961" cy="7865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𝐶𝑝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𝐶𝑝</m:t>
                          </m:r>
                        </m:den>
                      </m:f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B21E4B6-B1B3-421F-82DD-B4A0093C4F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5434" y="5106519"/>
                <a:ext cx="2695961" cy="78656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9C02B1E-1BF3-4D92-90C9-C3886A43AE2D}"/>
                  </a:ext>
                </a:extLst>
              </p:cNvPr>
              <p:cNvSpPr txBox="1"/>
              <p:nvPr/>
            </p:nvSpPr>
            <p:spPr>
              <a:xfrm>
                <a:off x="838194" y="5931332"/>
                <a:ext cx="9587210" cy="9447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ru-RU" dirty="0"/>
                  <a:t>где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</a:t>
                </a:r>
                <a:r>
                  <a:rPr lang="ru-RU" dirty="0"/>
                  <a:t>- температура смесевого потока, К;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dirty="0"/>
                  <a:t>- массовый расход </a:t>
                </a:r>
                <a:r>
                  <a:rPr lang="en-US" dirty="0"/>
                  <a:t>i-</a:t>
                </a:r>
                <a:r>
                  <a:rPr lang="ru-RU" dirty="0" err="1"/>
                  <a:t>го</a:t>
                </a:r>
                <a:r>
                  <a:rPr lang="ru-RU" dirty="0"/>
                  <a:t> потока, кг / ч;</a:t>
                </a:r>
              </a:p>
              <a:p>
                <a:pPr algn="just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ru-RU" dirty="0"/>
                  <a:t>- теплоемкость </a:t>
                </a:r>
                <a:r>
                  <a:rPr lang="en-US" dirty="0"/>
                  <a:t>i-</a:t>
                </a:r>
                <a:r>
                  <a:rPr lang="ru-RU" dirty="0" err="1"/>
                  <a:t>го</a:t>
                </a:r>
                <a:r>
                  <a:rPr lang="ru-RU" dirty="0"/>
                  <a:t> потока, кДж / кг * К; </a:t>
                </a:r>
                <a:r>
                  <a:rPr lang="en-US" dirty="0"/>
                  <a:t>n – </a:t>
                </a:r>
                <a:r>
                  <a:rPr lang="ru-RU" dirty="0"/>
                  <a:t>количество смешиваемых потоков; </a:t>
                </a:r>
              </a:p>
              <a:p>
                <a:pPr algn="just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ru-RU" dirty="0"/>
                  <a:t> – массовый расход смесевого потока, кг / ч;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dirty="0"/>
                  <a:t>- теплоемкость смесевого потока, кДж / кг * К. 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9C02B1E-1BF3-4D92-90C9-C3886A43AE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4" y="5931332"/>
                <a:ext cx="9587210" cy="944746"/>
              </a:xfrm>
              <a:prstGeom prst="rect">
                <a:avLst/>
              </a:prstGeom>
              <a:blipFill>
                <a:blip r:embed="rId7"/>
                <a:stretch>
                  <a:fillRect l="-509" t="-3871" r="-64" b="-774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693065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/>
              <a:t>Описание класса </a:t>
            </a:r>
            <a:r>
              <a:rPr lang="en-US" sz="2400" dirty="0" err="1"/>
              <a:t>HeatExchanger</a:t>
            </a:r>
            <a:endParaRPr lang="ru-RU" sz="2400" dirty="0">
              <a:solidFill>
                <a:schemeClr val="tx1"/>
              </a:solidFill>
            </a:endParaRPr>
          </a:p>
        </p:txBody>
      </p:sp>
      <p:graphicFrame>
        <p:nvGraphicFramePr>
          <p:cNvPr id="2" name="Таблица 1">
            <a:extLst>
              <a:ext uri="{FF2B5EF4-FFF2-40B4-BE49-F238E27FC236}">
                <a16:creationId xmlns:a16="http://schemas.microsoft.com/office/drawing/2014/main" id="{A1BC2D61-8749-495C-BF3F-7B13700742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5587878"/>
              </p:ext>
            </p:extLst>
          </p:nvPr>
        </p:nvGraphicFramePr>
        <p:xfrm>
          <a:off x="388776" y="1557331"/>
          <a:ext cx="11414448" cy="304292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5004318">
                  <a:extLst>
                    <a:ext uri="{9D8B030D-6E8A-4147-A177-3AD203B41FA5}">
                      <a16:colId xmlns:a16="http://schemas.microsoft.com/office/drawing/2014/main" val="2569589487"/>
                    </a:ext>
                  </a:extLst>
                </a:gridCol>
                <a:gridCol w="6410130">
                  <a:extLst>
                    <a:ext uri="{9D8B030D-6E8A-4147-A177-3AD203B41FA5}">
                      <a16:colId xmlns:a16="http://schemas.microsoft.com/office/drawing/2014/main" val="20850639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Атрибуты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Описание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3187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d_in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:= </a:t>
                      </a:r>
                      <a:r>
                        <a:rPr lang="en-US" sz="180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0.2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Диаметр внутренней трубы, 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78462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d_out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:= </a:t>
                      </a:r>
                      <a:r>
                        <a:rPr lang="en-US" sz="180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0.5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Диаметр внешней трубы, 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2347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80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length := </a:t>
                      </a:r>
                      <a:r>
                        <a:rPr lang="en-US" sz="180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3.0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Длина трубы, 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07417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80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k := </a:t>
                      </a:r>
                      <a:r>
                        <a:rPr lang="en-US" sz="180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4900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Коэффициент теплопередачи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87371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function 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calculate(hot, cold: Flow; h: </a:t>
                      </a:r>
                      <a:r>
                        <a:rPr lang="en-US" sz="18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 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:= </a:t>
                      </a:r>
                      <a:r>
                        <a:rPr lang="en-US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0.01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): </a:t>
                      </a: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sequence of 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Flow;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Метод для расчета</a:t>
                      </a:r>
                      <a:r>
                        <a:rPr lang="en-US" dirty="0"/>
                        <a:t> </a:t>
                      </a:r>
                      <a:r>
                        <a:rPr lang="ru-RU" dirty="0"/>
                        <a:t>теплообменного аппарата. Принимает два объекта класса </a:t>
                      </a:r>
                      <a:r>
                        <a:rPr lang="en-US" dirty="0"/>
                        <a:t>Flow – </a:t>
                      </a:r>
                      <a:r>
                        <a:rPr lang="ru-RU" dirty="0"/>
                        <a:t>холодного и горячего потоков и возвращает последовательность из двух объектов класса </a:t>
                      </a:r>
                      <a:r>
                        <a:rPr lang="en-US" dirty="0"/>
                        <a:t>Flow</a:t>
                      </a:r>
                      <a:r>
                        <a:rPr lang="ru-RU" dirty="0"/>
                        <a:t> - горячего и холодного теплоносителей.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637983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EFF8CEF2-04FA-455F-8764-381D44078000}"/>
              </a:ext>
            </a:extLst>
          </p:cNvPr>
          <p:cNvSpPr txBox="1"/>
          <p:nvPr/>
        </p:nvSpPr>
        <p:spPr>
          <a:xfrm>
            <a:off x="838200" y="947766"/>
            <a:ext cx="7170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В нашем случае рассматривается теплообменник типа «труба в трубе».</a:t>
            </a:r>
          </a:p>
        </p:txBody>
      </p:sp>
    </p:spTree>
    <p:extLst>
      <p:ext uri="{BB962C8B-B14F-4D97-AF65-F5344CB8AC3E}">
        <p14:creationId xmlns:p14="http://schemas.microsoft.com/office/powerpoint/2010/main" val="14510643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/>
              <a:t>Описание класса </a:t>
            </a:r>
            <a:r>
              <a:rPr lang="en-US" sz="2400" dirty="0" err="1"/>
              <a:t>HeatExchanger</a:t>
            </a:r>
            <a:endParaRPr lang="ru-RU" sz="2400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F8CEF2-04FA-455F-8764-381D44078000}"/>
              </a:ext>
            </a:extLst>
          </p:cNvPr>
          <p:cNvSpPr txBox="1"/>
          <p:nvPr/>
        </p:nvSpPr>
        <p:spPr>
          <a:xfrm>
            <a:off x="838200" y="947766"/>
            <a:ext cx="91766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dirty="0"/>
              <a:t>В стационарном режиме теплообменного аппарата уравнения теплового баланса примут следующий вид: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C640764-75DB-4CCC-8E0F-B1288E4D858B}"/>
                  </a:ext>
                </a:extLst>
              </p:cNvPr>
              <p:cNvSpPr txBox="1"/>
              <p:nvPr/>
            </p:nvSpPr>
            <p:spPr>
              <a:xfrm>
                <a:off x="4227058" y="1594097"/>
                <a:ext cx="3737883" cy="13874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ru-RU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sz="20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f>
                                <m:fPr>
                                  <m:ctrlPr>
                                    <a:rPr lang="ru-RU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𝑑𝑙</m:t>
                                  </m:r>
                                </m:den>
                              </m:f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=−</m:t>
                              </m:r>
                              <m:f>
                                <m:f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sub>
                                  </m:s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𝜌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h</m:t>
                                      </m:r>
                                    </m:sub>
                                  </m:s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𝐶𝑝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h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h</m:t>
                                      </m:r>
                                    </m:sub>
                                  </m:s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e>
                              <m:f>
                                <m:fPr>
                                  <m:ctrlPr>
                                    <a:rPr lang="ru-RU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𝑑𝑙</m:t>
                                  </m:r>
                                </m:den>
                              </m:f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𝜌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𝐶𝑝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h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  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C640764-75DB-4CCC-8E0F-B1288E4D85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7058" y="1594097"/>
                <a:ext cx="3737883" cy="138743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0C137AE-83C9-4A81-A413-A7A74E78740B}"/>
                  </a:ext>
                </a:extLst>
              </p:cNvPr>
              <p:cNvSpPr txBox="1"/>
              <p:nvPr/>
            </p:nvSpPr>
            <p:spPr>
              <a:xfrm>
                <a:off x="838199" y="3162232"/>
                <a:ext cx="9176657" cy="12311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ru-RU" dirty="0"/>
                  <a:t>где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</m:oMath>
                </a14:m>
                <a:r>
                  <a:rPr lang="ru-RU" dirty="0"/>
                  <a:t> 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ru-RU" dirty="0"/>
                  <a:t> - температуры горячего и холодного потоков, соответственно, К; </a:t>
                </a:r>
              </a:p>
              <a:p>
                <a:pPr algn="just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ru-RU" dirty="0"/>
                  <a:t> – коэффициент теплопередачи;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ru-RU" dirty="0"/>
                  <a:t> – диаметр трубы, м;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</m:oMath>
                </a14:m>
                <a:r>
                  <a:rPr lang="ru-RU" dirty="0"/>
                  <a:t> 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ru-RU" dirty="0"/>
                  <a:t> - объемные скорости горячего и холодного теплоносителей, с</a:t>
                </a:r>
                <a:r>
                  <a:rPr lang="ru-RU" baseline="30000" dirty="0"/>
                  <a:t>-1</a:t>
                </a:r>
                <a:r>
                  <a:rPr lang="ru-RU" dirty="0"/>
                  <a:t>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sub>
                    </m:sSub>
                  </m:oMath>
                </a14:m>
                <a:r>
                  <a:rPr lang="ru-RU" dirty="0"/>
                  <a:t> 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ru-RU" dirty="0"/>
                  <a:t> - плотности горячего и холодного потоков, кг / м</a:t>
                </a:r>
                <a:r>
                  <a:rPr lang="ru-RU" baseline="30000" dirty="0"/>
                  <a:t>3</a:t>
                </a:r>
                <a:r>
                  <a:rPr lang="ru-RU" dirty="0"/>
                  <a:t>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sub>
                    </m:sSub>
                  </m:oMath>
                </a14:m>
                <a:r>
                  <a:rPr lang="ru-RU" dirty="0"/>
                  <a:t> 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ru-RU" dirty="0"/>
                  <a:t> - теплоемкости горячего и холодного потоков, кДж / кг * К.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0C137AE-83C9-4A81-A413-A7A74E7874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3162232"/>
                <a:ext cx="9176657" cy="1231106"/>
              </a:xfrm>
              <a:prstGeom prst="rect">
                <a:avLst/>
              </a:prstGeom>
              <a:blipFill>
                <a:blip r:embed="rId3"/>
                <a:stretch>
                  <a:fillRect l="-531" t="-2970" r="-531" b="-445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17807EE7-A9E1-4057-8301-6893E9D9EB73}"/>
              </a:ext>
            </a:extLst>
          </p:cNvPr>
          <p:cNvSpPr txBox="1"/>
          <p:nvPr/>
        </p:nvSpPr>
        <p:spPr>
          <a:xfrm>
            <a:off x="838199" y="4393338"/>
            <a:ext cx="91766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dirty="0"/>
              <a:t>С целью упрощения выберем метод Эйлера для решения данной системы дифференциальных уравнений.</a:t>
            </a:r>
          </a:p>
        </p:txBody>
      </p:sp>
    </p:spTree>
    <p:extLst>
      <p:ext uri="{BB962C8B-B14F-4D97-AF65-F5344CB8AC3E}">
        <p14:creationId xmlns:p14="http://schemas.microsoft.com/office/powerpoint/2010/main" val="23616734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/>
              <a:t>Описание класса </a:t>
            </a:r>
            <a:r>
              <a:rPr lang="en-US" sz="2400" dirty="0"/>
              <a:t>Splitter</a:t>
            </a:r>
            <a:endParaRPr lang="ru-RU" sz="2400" dirty="0">
              <a:solidFill>
                <a:schemeClr val="tx1"/>
              </a:solidFill>
            </a:endParaRPr>
          </a:p>
        </p:txBody>
      </p:sp>
      <p:graphicFrame>
        <p:nvGraphicFramePr>
          <p:cNvPr id="2" name="Таблица 1">
            <a:extLst>
              <a:ext uri="{FF2B5EF4-FFF2-40B4-BE49-F238E27FC236}">
                <a16:creationId xmlns:a16="http://schemas.microsoft.com/office/drawing/2014/main" id="{A1BC2D61-8749-495C-BF3F-7B13700742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587119"/>
              </p:ext>
            </p:extLst>
          </p:nvPr>
        </p:nvGraphicFramePr>
        <p:xfrm>
          <a:off x="388776" y="1557331"/>
          <a:ext cx="11414448" cy="338836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5738326">
                  <a:extLst>
                    <a:ext uri="{9D8B030D-6E8A-4147-A177-3AD203B41FA5}">
                      <a16:colId xmlns:a16="http://schemas.microsoft.com/office/drawing/2014/main" val="2569589487"/>
                    </a:ext>
                  </a:extLst>
                </a:gridCol>
                <a:gridCol w="5676122">
                  <a:extLst>
                    <a:ext uri="{9D8B030D-6E8A-4147-A177-3AD203B41FA5}">
                      <a16:colId xmlns:a16="http://schemas.microsoft.com/office/drawing/2014/main" val="20850639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Атрибуты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Описание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3187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80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ratio: </a:t>
                      </a: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array of </a:t>
                      </a:r>
                      <a:r>
                        <a:rPr lang="en-US" sz="18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Соотношение, в котором нужно разделить исходный поток.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78462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constructor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(ratio: </a:t>
                      </a: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array of </a:t>
                      </a:r>
                      <a:r>
                        <a:rPr lang="en-US" sz="18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Специальный метод для создания экземпляров класса </a:t>
                      </a:r>
                      <a:r>
                        <a:rPr lang="en-US" sz="1800" kern="120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  <a:ea typeface="+mn-ea"/>
                          <a:cs typeface="+mn-cs"/>
                        </a:rPr>
                        <a:t>Splitter</a:t>
                      </a:r>
                      <a:r>
                        <a:rPr lang="ru-RU" sz="1800" dirty="0"/>
                        <a:t>. Принимает аргумент 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ratio</a:t>
                      </a:r>
                      <a:r>
                        <a:rPr lang="ru-RU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2347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function 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calculate(flow_: Flow): </a:t>
                      </a: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array of 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Flow;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dirty="0"/>
                        <a:t>Метод класса </a:t>
                      </a:r>
                      <a:r>
                        <a:rPr lang="en-US" sz="1800" dirty="0"/>
                        <a:t>Splitter</a:t>
                      </a:r>
                      <a:r>
                        <a:rPr lang="ru-RU" dirty="0"/>
                        <a:t> для расчета разделения потока на несколько отдельных потоков. Принимает один параметр – объект класса 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Flow</a:t>
                      </a:r>
                      <a:r>
                        <a:rPr lang="ru-RU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который будет разделен на несколько потоков в соответствии со значениями поля </a:t>
                      </a:r>
                      <a:r>
                        <a:rPr lang="en-US" sz="1800" b="0" kern="120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  <a:ea typeface="+mn-ea"/>
                          <a:cs typeface="+mn-cs"/>
                        </a:rPr>
                        <a:t>ratio</a:t>
                      </a:r>
                      <a:r>
                        <a:rPr lang="ru-RU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. Возвращает массив объектов класса </a:t>
                      </a:r>
                      <a:r>
                        <a:rPr lang="en-US" sz="1800" b="0" kern="120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  <a:ea typeface="+mn-ea"/>
                          <a:cs typeface="+mn-cs"/>
                        </a:rPr>
                        <a:t>Flow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ru-RU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07417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238512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57225" y="1303336"/>
            <a:ext cx="7110717" cy="1325563"/>
          </a:xfrm>
        </p:spPr>
        <p:txBody>
          <a:bodyPr>
            <a:normAutofit/>
          </a:bodyPr>
          <a:lstStyle/>
          <a:p>
            <a:r>
              <a:rPr lang="ru-RU" sz="3000" dirty="0"/>
              <a:t>КОНТАКТНАЯ ИНФОРМАЦИЯ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ЧУЗЛОВ ВЯЧЕСЛАВ АЛЕКСЕЕВИЧ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idx="15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к.т.н., доцент ОХИ ИШПР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idx="16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Учебный корпус №2, ауд. 136</a:t>
            </a:r>
          </a:p>
        </p:txBody>
      </p:sp>
      <p:sp>
        <p:nvSpPr>
          <p:cNvPr id="6" name="Текст 5"/>
          <p:cNvSpPr>
            <a:spLocks noGrp="1"/>
          </p:cNvSpPr>
          <p:nvPr>
            <p:ph type="body" idx="17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+7-962-782-66-15</a:t>
            </a:r>
          </a:p>
        </p:txBody>
      </p:sp>
      <p:sp>
        <p:nvSpPr>
          <p:cNvPr id="7" name="Текст 6"/>
          <p:cNvSpPr>
            <a:spLocks noGrp="1"/>
          </p:cNvSpPr>
          <p:nvPr>
            <p:ph type="body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chuva@tpu.ru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16" name="Рисунок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05" y="5097715"/>
            <a:ext cx="324324" cy="233304"/>
          </a:xfrm>
          <a:prstGeom prst="rect">
            <a:avLst/>
          </a:prstGeom>
        </p:spPr>
      </p:pic>
      <p:pic>
        <p:nvPicPr>
          <p:cNvPr id="17" name="Рисунок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535" y="3856945"/>
            <a:ext cx="375122" cy="286552"/>
          </a:xfrm>
          <a:prstGeom prst="rect">
            <a:avLst/>
          </a:prstGeom>
        </p:spPr>
      </p:pic>
      <p:pic>
        <p:nvPicPr>
          <p:cNvPr id="18" name="Рисунок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152" y="4485663"/>
            <a:ext cx="223888" cy="334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3489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 14"/>
          <p:cNvSpPr/>
          <p:nvPr/>
        </p:nvSpPr>
        <p:spPr>
          <a:xfrm>
            <a:off x="0" y="1"/>
            <a:ext cx="12192000" cy="1323439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/>
          <p:cNvSpPr/>
          <p:nvPr/>
        </p:nvSpPr>
        <p:spPr>
          <a:xfrm>
            <a:off x="0" y="1517905"/>
            <a:ext cx="12192000" cy="54204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56874" y="275178"/>
            <a:ext cx="9205900" cy="795672"/>
          </a:xfrm>
        </p:spPr>
        <p:txBody>
          <a:bodyPr>
            <a:normAutofit fontScale="90000"/>
          </a:bodyPr>
          <a:lstStyle/>
          <a:p>
            <a:r>
              <a:rPr lang="ru-RU" dirty="0"/>
              <a:t>Упрощенная блок-схема процесса каталитического риформинга</a:t>
            </a:r>
          </a:p>
        </p:txBody>
      </p:sp>
      <p:sp>
        <p:nvSpPr>
          <p:cNvPr id="13" name="Номер слайда 5"/>
          <p:cNvSpPr txBox="1">
            <a:spLocks/>
          </p:cNvSpPr>
          <p:nvPr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2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871EB84-C66D-4BFC-BD85-E912581652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4497" y="1598617"/>
            <a:ext cx="7130653" cy="5220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5899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tx1"/>
                </a:solidFill>
              </a:rPr>
              <a:t>КИНЕТИЧЕ</a:t>
            </a:r>
            <a:r>
              <a:rPr lang="ru-RU" sz="2400" dirty="0"/>
              <a:t>СКАЯ МОДЕЛЬ ПРОЦЕССА РИФОРМИНГА</a:t>
            </a:r>
            <a:endParaRPr lang="ru-RU" sz="2400" dirty="0">
              <a:solidFill>
                <a:schemeClr val="tx1"/>
              </a:solidFill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A6CF89A-DBD9-423C-AAB1-CB9E175A9B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3584" y="755607"/>
            <a:ext cx="8430768" cy="5696685"/>
          </a:xfrm>
          <a:prstGeom prst="rect">
            <a:avLst/>
          </a:prstGeom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1E94561B-E57F-4B0A-85A8-EE9475062537}"/>
              </a:ext>
            </a:extLst>
          </p:cNvPr>
          <p:cNvSpPr/>
          <p:nvPr/>
        </p:nvSpPr>
        <p:spPr>
          <a:xfrm>
            <a:off x="413974" y="6452292"/>
            <a:ext cx="1047348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400" dirty="0"/>
              <a:t>*</a:t>
            </a:r>
            <a:r>
              <a:rPr lang="en-US" sz="1400" dirty="0" err="1"/>
              <a:t>Ancheyta</a:t>
            </a:r>
            <a:r>
              <a:rPr lang="en-US" sz="1400" dirty="0"/>
              <a:t>, Jorge. Modeling and simulation of catalytic reactors for petroleum refining / Jorge </a:t>
            </a:r>
            <a:r>
              <a:rPr lang="en-US" sz="1400" dirty="0" err="1"/>
              <a:t>Ancheyta</a:t>
            </a:r>
            <a:r>
              <a:rPr lang="en-US" sz="1400" dirty="0"/>
              <a:t>. 2011.</a:t>
            </a:r>
            <a:endParaRPr lang="ru-RU" sz="1400" dirty="0"/>
          </a:p>
        </p:txBody>
      </p:sp>
    </p:spTree>
    <p:extLst>
      <p:ext uri="{BB962C8B-B14F-4D97-AF65-F5344CB8AC3E}">
        <p14:creationId xmlns:p14="http://schemas.microsoft.com/office/powerpoint/2010/main" val="15949053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tx1"/>
                </a:solidFill>
              </a:rPr>
              <a:t>КИНЕТИЧЕ</a:t>
            </a:r>
            <a:r>
              <a:rPr lang="ru-RU" sz="2400" dirty="0"/>
              <a:t>СКАЯ МОДЕЛЬ ПРОЦЕССА РИФОРМИНГА</a:t>
            </a:r>
            <a:endParaRPr lang="ru-RU" sz="2400" dirty="0">
              <a:solidFill>
                <a:schemeClr val="tx1"/>
              </a:solidFill>
            </a:endParaRPr>
          </a:p>
        </p:txBody>
      </p:sp>
      <p:graphicFrame>
        <p:nvGraphicFramePr>
          <p:cNvPr id="5" name="Таблица 4">
            <a:extLst>
              <a:ext uri="{FF2B5EF4-FFF2-40B4-BE49-F238E27FC236}">
                <a16:creationId xmlns:a16="http://schemas.microsoft.com/office/drawing/2014/main" id="{15AFB9D2-7876-4074-AC2C-60368BC1B6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7405591"/>
              </p:ext>
            </p:extLst>
          </p:nvPr>
        </p:nvGraphicFramePr>
        <p:xfrm>
          <a:off x="311310" y="1484566"/>
          <a:ext cx="11569380" cy="4941628"/>
        </p:xfrm>
        <a:graphic>
          <a:graphicData uri="http://schemas.openxmlformats.org/drawingml/2006/table">
            <a:tbl>
              <a:tblPr>
                <a:tableStyleId>{D7AC3CCA-C797-4891-BE02-D94E43425B78}</a:tableStyleId>
              </a:tblPr>
              <a:tblGrid>
                <a:gridCol w="370438">
                  <a:extLst>
                    <a:ext uri="{9D8B030D-6E8A-4147-A177-3AD203B41FA5}">
                      <a16:colId xmlns:a16="http://schemas.microsoft.com/office/drawing/2014/main" val="1376984880"/>
                    </a:ext>
                  </a:extLst>
                </a:gridCol>
                <a:gridCol w="1149688">
                  <a:extLst>
                    <a:ext uri="{9D8B030D-6E8A-4147-A177-3AD203B41FA5}">
                      <a16:colId xmlns:a16="http://schemas.microsoft.com/office/drawing/2014/main" val="3000833942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2523342671"/>
                    </a:ext>
                  </a:extLst>
                </a:gridCol>
                <a:gridCol w="656802">
                  <a:extLst>
                    <a:ext uri="{9D8B030D-6E8A-4147-A177-3AD203B41FA5}">
                      <a16:colId xmlns:a16="http://schemas.microsoft.com/office/drawing/2014/main" val="3392548202"/>
                    </a:ext>
                  </a:extLst>
                </a:gridCol>
                <a:gridCol w="531918">
                  <a:extLst>
                    <a:ext uri="{9D8B030D-6E8A-4147-A177-3AD203B41FA5}">
                      <a16:colId xmlns:a16="http://schemas.microsoft.com/office/drawing/2014/main" val="2314986713"/>
                    </a:ext>
                  </a:extLst>
                </a:gridCol>
                <a:gridCol w="354454">
                  <a:extLst>
                    <a:ext uri="{9D8B030D-6E8A-4147-A177-3AD203B41FA5}">
                      <a16:colId xmlns:a16="http://schemas.microsoft.com/office/drawing/2014/main" val="4045725792"/>
                    </a:ext>
                  </a:extLst>
                </a:gridCol>
                <a:gridCol w="1392050">
                  <a:extLst>
                    <a:ext uri="{9D8B030D-6E8A-4147-A177-3AD203B41FA5}">
                      <a16:colId xmlns:a16="http://schemas.microsoft.com/office/drawing/2014/main" val="1178359068"/>
                    </a:ext>
                  </a:extLst>
                </a:gridCol>
                <a:gridCol w="913913">
                  <a:extLst>
                    <a:ext uri="{9D8B030D-6E8A-4147-A177-3AD203B41FA5}">
                      <a16:colId xmlns:a16="http://schemas.microsoft.com/office/drawing/2014/main" val="2409285209"/>
                    </a:ext>
                  </a:extLst>
                </a:gridCol>
                <a:gridCol w="850879">
                  <a:extLst>
                    <a:ext uri="{9D8B030D-6E8A-4147-A177-3AD203B41FA5}">
                      <a16:colId xmlns:a16="http://schemas.microsoft.com/office/drawing/2014/main" val="306594775"/>
                    </a:ext>
                  </a:extLst>
                </a:gridCol>
                <a:gridCol w="932688">
                  <a:extLst>
                    <a:ext uri="{9D8B030D-6E8A-4147-A177-3AD203B41FA5}">
                      <a16:colId xmlns:a16="http://schemas.microsoft.com/office/drawing/2014/main" val="3774694257"/>
                    </a:ext>
                  </a:extLst>
                </a:gridCol>
                <a:gridCol w="530352">
                  <a:extLst>
                    <a:ext uri="{9D8B030D-6E8A-4147-A177-3AD203B41FA5}">
                      <a16:colId xmlns:a16="http://schemas.microsoft.com/office/drawing/2014/main" val="3359983184"/>
                    </a:ext>
                  </a:extLst>
                </a:gridCol>
                <a:gridCol w="1252728">
                  <a:extLst>
                    <a:ext uri="{9D8B030D-6E8A-4147-A177-3AD203B41FA5}">
                      <a16:colId xmlns:a16="http://schemas.microsoft.com/office/drawing/2014/main" val="819029724"/>
                    </a:ext>
                  </a:extLst>
                </a:gridCol>
                <a:gridCol w="667512">
                  <a:extLst>
                    <a:ext uri="{9D8B030D-6E8A-4147-A177-3AD203B41FA5}">
                      <a16:colId xmlns:a16="http://schemas.microsoft.com/office/drawing/2014/main" val="2077804167"/>
                    </a:ext>
                  </a:extLst>
                </a:gridCol>
                <a:gridCol w="512064">
                  <a:extLst>
                    <a:ext uri="{9D8B030D-6E8A-4147-A177-3AD203B41FA5}">
                      <a16:colId xmlns:a16="http://schemas.microsoft.com/office/drawing/2014/main" val="3851830276"/>
                    </a:ext>
                  </a:extLst>
                </a:gridCol>
                <a:gridCol w="630934">
                  <a:extLst>
                    <a:ext uri="{9D8B030D-6E8A-4147-A177-3AD203B41FA5}">
                      <a16:colId xmlns:a16="http://schemas.microsoft.com/office/drawing/2014/main" val="4265884691"/>
                    </a:ext>
                  </a:extLst>
                </a:gridCol>
              </a:tblGrid>
              <a:tr h="174054"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 dirty="0">
                          <a:effectLst/>
                          <a:latin typeface="+mn-lt"/>
                        </a:rPr>
                        <a:t>№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 dirty="0">
                          <a:effectLst/>
                          <a:latin typeface="+mn-lt"/>
                        </a:rPr>
                        <a:t>Реакция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+mn-lt"/>
                        </a:rPr>
                        <a:t>k, ч</a:t>
                      </a:r>
                      <a:r>
                        <a:rPr lang="de-DE" sz="1200" u="none" strike="noStrike" baseline="30000" dirty="0">
                          <a:effectLst/>
                          <a:latin typeface="+mn-lt"/>
                        </a:rPr>
                        <a:t>-1</a:t>
                      </a:r>
                      <a:r>
                        <a:rPr lang="de-DE" sz="1200" u="none" strike="noStrike" dirty="0">
                          <a:effectLst/>
                          <a:latin typeface="+mn-lt"/>
                        </a:rPr>
                        <a:t> (T = 763.15 K)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 err="1">
                          <a:effectLst/>
                          <a:latin typeface="+mn-lt"/>
                        </a:rPr>
                        <a:t>Ea</a:t>
                      </a:r>
                      <a:r>
                        <a:rPr lang="en-US" sz="1200" u="none" strike="noStrike" dirty="0">
                          <a:effectLst/>
                          <a:latin typeface="+mn-lt"/>
                        </a:rPr>
                        <a:t>, </a:t>
                      </a:r>
                      <a:r>
                        <a:rPr lang="ru-RU" sz="1200" u="none" strike="noStrike" dirty="0">
                          <a:effectLst/>
                          <a:latin typeface="+mn-lt"/>
                        </a:rPr>
                        <a:t>кДж / моль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  <a:latin typeface="+mn-lt"/>
                        </a:rPr>
                        <a:t>∆H </a:t>
                      </a:r>
                      <a:r>
                        <a:rPr lang="ru-RU" sz="1200" u="none" strike="noStrike" dirty="0">
                          <a:effectLst/>
                          <a:latin typeface="+mn-lt"/>
                        </a:rPr>
                        <a:t>кДж / моль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 dirty="0">
                          <a:effectLst/>
                          <a:latin typeface="+mn-lt"/>
                        </a:rPr>
                        <a:t>№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 dirty="0">
                          <a:effectLst/>
                          <a:latin typeface="+mn-lt"/>
                        </a:rPr>
                        <a:t>Реакция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+mn-lt"/>
                        </a:rPr>
                        <a:t>k, ч</a:t>
                      </a:r>
                      <a:r>
                        <a:rPr lang="de-DE" sz="1200" u="none" strike="noStrike" baseline="30000" dirty="0">
                          <a:effectLst/>
                          <a:latin typeface="+mn-lt"/>
                        </a:rPr>
                        <a:t>-1</a:t>
                      </a:r>
                      <a:r>
                        <a:rPr lang="de-DE" sz="1200" u="none" strike="noStrike" dirty="0">
                          <a:effectLst/>
                          <a:latin typeface="+mn-lt"/>
                        </a:rPr>
                        <a:t> (T = 763.15 K)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Ea, </a:t>
                      </a:r>
                      <a:r>
                        <a:rPr lang="ru-RU" sz="1200" u="none" strike="noStrike">
                          <a:effectLst/>
                          <a:latin typeface="+mn-lt"/>
                        </a:rPr>
                        <a:t>кДж / моль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  <a:latin typeface="+mn-lt"/>
                        </a:rPr>
                        <a:t>∆H </a:t>
                      </a:r>
                      <a:r>
                        <a:rPr lang="ru-RU" sz="1200" u="none" strike="noStrike" dirty="0">
                          <a:effectLst/>
                          <a:latin typeface="+mn-lt"/>
                        </a:rPr>
                        <a:t>кДж / моль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 dirty="0">
                          <a:effectLst/>
                          <a:latin typeface="+mn-lt"/>
                        </a:rPr>
                        <a:t>№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 dirty="0">
                          <a:effectLst/>
                          <a:latin typeface="+mn-lt"/>
                        </a:rPr>
                        <a:t>Реакция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+mn-lt"/>
                        </a:rPr>
                        <a:t>k, ч</a:t>
                      </a:r>
                      <a:r>
                        <a:rPr lang="de-DE" sz="1200" u="none" strike="noStrike" baseline="30000" dirty="0">
                          <a:effectLst/>
                          <a:latin typeface="+mn-lt"/>
                        </a:rPr>
                        <a:t>-1</a:t>
                      </a:r>
                      <a:r>
                        <a:rPr lang="de-DE" sz="1200" u="none" strike="noStrike" dirty="0">
                          <a:effectLst/>
                          <a:latin typeface="+mn-lt"/>
                        </a:rPr>
                        <a:t> (T = 763.15 K)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Ea, </a:t>
                      </a:r>
                      <a:r>
                        <a:rPr lang="ru-RU" sz="1200" u="none" strike="noStrike">
                          <a:effectLst/>
                          <a:latin typeface="+mn-lt"/>
                        </a:rPr>
                        <a:t>кДж / моль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  <a:latin typeface="+mn-lt"/>
                        </a:rPr>
                        <a:t>∆H </a:t>
                      </a:r>
                      <a:r>
                        <a:rPr lang="ru-RU" sz="1200" u="none" strike="noStrike" dirty="0">
                          <a:effectLst/>
                          <a:latin typeface="+mn-lt"/>
                        </a:rPr>
                        <a:t>кДж / моль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extLst>
                  <a:ext uri="{0D108BD9-81ED-4DB2-BD59-A6C34878D82A}">
                    <a16:rowId xmlns:a16="http://schemas.microsoft.com/office/drawing/2014/main" val="2532675498"/>
                  </a:ext>
                </a:extLst>
              </a:tr>
              <a:tr h="174054"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 dirty="0">
                          <a:effectLst/>
                          <a:latin typeface="+mn-lt"/>
                        </a:rPr>
                        <a:t>1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P11→N11+H2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0.0356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188.41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 dirty="0">
                          <a:effectLst/>
                          <a:latin typeface="+mn-lt"/>
                        </a:rPr>
                        <a:t>60.9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 dirty="0">
                          <a:effectLst/>
                          <a:latin typeface="+mn-lt"/>
                        </a:rPr>
                        <a:t>25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  <a:latin typeface="+mn-lt"/>
                        </a:rPr>
                        <a:t>P7+H2→P5+P2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 dirty="0">
                          <a:effectLst/>
                          <a:latin typeface="+mn-lt"/>
                        </a:rPr>
                        <a:t>0.0018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230.27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 dirty="0">
                          <a:effectLst/>
                          <a:latin typeface="+mn-lt"/>
                        </a:rPr>
                        <a:t>-43.34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 dirty="0">
                          <a:effectLst/>
                          <a:latin typeface="+mn-lt"/>
                        </a:rPr>
                        <a:t>49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  <a:latin typeface="+mn-lt"/>
                        </a:rPr>
                        <a:t>N8→A8+3H2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 dirty="0">
                          <a:effectLst/>
                          <a:latin typeface="+mn-lt"/>
                        </a:rPr>
                        <a:t>0.215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ru-RU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125.6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201.71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extLst>
                  <a:ext uri="{0D108BD9-81ED-4DB2-BD59-A6C34878D82A}">
                    <a16:rowId xmlns:a16="http://schemas.microsoft.com/office/drawing/2014/main" val="327992357"/>
                  </a:ext>
                </a:extLst>
              </a:tr>
              <a:tr h="174054"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2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P11+H2→P10+P1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0.0075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230.27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-54.2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26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P7+H2→P4+P3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0.0043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230.27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-42.2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50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N8+H2→N7+P1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 dirty="0">
                          <a:effectLst/>
                          <a:latin typeface="+mn-lt"/>
                        </a:rPr>
                        <a:t>0.0007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ru-RU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230.27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-57.9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extLst>
                  <a:ext uri="{0D108BD9-81ED-4DB2-BD59-A6C34878D82A}">
                    <a16:rowId xmlns:a16="http://schemas.microsoft.com/office/drawing/2014/main" val="3110261617"/>
                  </a:ext>
                </a:extLst>
              </a:tr>
              <a:tr h="174054"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3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P11+H2→P9+P2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0.01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230.27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-43.44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27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P6→N6+H2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0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188.41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44.1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51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N7+H2→P7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0.0019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ru-RU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188.41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-33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extLst>
                  <a:ext uri="{0D108BD9-81ED-4DB2-BD59-A6C34878D82A}">
                    <a16:rowId xmlns:a16="http://schemas.microsoft.com/office/drawing/2014/main" val="2912920847"/>
                  </a:ext>
                </a:extLst>
              </a:tr>
              <a:tr h="174054"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4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P11+H2→P8+P3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0.0135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230.27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-42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28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P6→MCP+H2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0.0042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188.41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60.5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52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N7→A7+3H2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0.0788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ru-RU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125.6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204.93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extLst>
                  <a:ext uri="{0D108BD9-81ED-4DB2-BD59-A6C34878D82A}">
                    <a16:rowId xmlns:a16="http://schemas.microsoft.com/office/drawing/2014/main" val="3996887584"/>
                  </a:ext>
                </a:extLst>
              </a:tr>
              <a:tr h="174054"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5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P11+H2→P7+P4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0.0135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230.27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-43.6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29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P6+H2→P5+P1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0.0018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230.27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-54.1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53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N6+H2→P6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0.0204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ru-RU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188.41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-44.1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extLst>
                  <a:ext uri="{0D108BD9-81ED-4DB2-BD59-A6C34878D82A}">
                    <a16:rowId xmlns:a16="http://schemas.microsoft.com/office/drawing/2014/main" val="910597045"/>
                  </a:ext>
                </a:extLst>
              </a:tr>
              <a:tr h="174054"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6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P11+H2→P6+P5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0.0191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230.27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-43.3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30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P6+H2→P4+P2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0.0016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230.27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-43.64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54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N6→A6+3H2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0.1368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ru-RU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125.6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206.18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extLst>
                  <a:ext uri="{0D108BD9-81ED-4DB2-BD59-A6C34878D82A}">
                    <a16:rowId xmlns:a16="http://schemas.microsoft.com/office/drawing/2014/main" val="4184649205"/>
                  </a:ext>
                </a:extLst>
              </a:tr>
              <a:tr h="174054"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7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P10→Nl0+H2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0.0243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188.41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36.5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31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P6+H2→2P3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0.0025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230.27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-40.5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55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N6→MCP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0.004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ru-RU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188.41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16.4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extLst>
                  <a:ext uri="{0D108BD9-81ED-4DB2-BD59-A6C34878D82A}">
                    <a16:rowId xmlns:a16="http://schemas.microsoft.com/office/drawing/2014/main" val="2301533406"/>
                  </a:ext>
                </a:extLst>
              </a:tr>
              <a:tr h="174054"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8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PL0+H2→P9+P1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0.0015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230.27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-54.3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32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P5+H2→P4+P1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0.0018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230.27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-54.6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56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MCP+H2→P6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0.0008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ru-RU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188.41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-60.5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extLst>
                  <a:ext uri="{0D108BD9-81ED-4DB2-BD59-A6C34878D82A}">
                    <a16:rowId xmlns:a16="http://schemas.microsoft.com/office/drawing/2014/main" val="1361998160"/>
                  </a:ext>
                </a:extLst>
              </a:tr>
              <a:tr h="174054"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9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Pl0+H2→P8+P2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0.0054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230.27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-43.54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33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P5+H2→P3+P2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0.0022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230.27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-42.14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57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MCP→N6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0.0238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ru-RU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188.41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-16.4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extLst>
                  <a:ext uri="{0D108BD9-81ED-4DB2-BD59-A6C34878D82A}">
                    <a16:rowId xmlns:a16="http://schemas.microsoft.com/office/drawing/2014/main" val="92661576"/>
                  </a:ext>
                </a:extLst>
              </a:tr>
              <a:tr h="174054"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10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Pl0+H2→P7+P3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0.016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230.27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-42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34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N11+H2→P11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0.005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188.41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-60.9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58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A11+4H2→P11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0.0016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ru-RU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188.41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-236.7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extLst>
                  <a:ext uri="{0D108BD9-81ED-4DB2-BD59-A6C34878D82A}">
                    <a16:rowId xmlns:a16="http://schemas.microsoft.com/office/drawing/2014/main" val="2722925479"/>
                  </a:ext>
                </a:extLst>
              </a:tr>
              <a:tr h="174054"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11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Pl0+H2→P6+P4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0.0095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230.27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-43.7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35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N11→A11+3H2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0.6738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125.6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175.8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59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A11+H2→A10+P1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0.0006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ru-RU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167.47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-54.92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extLst>
                  <a:ext uri="{0D108BD9-81ED-4DB2-BD59-A6C34878D82A}">
                    <a16:rowId xmlns:a16="http://schemas.microsoft.com/office/drawing/2014/main" val="1695096207"/>
                  </a:ext>
                </a:extLst>
              </a:tr>
              <a:tr h="174054"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12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Pl0+H2→2P5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0.0095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230.27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-43.2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36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N11+H2→N10+P1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0.0134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230.27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-78.6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60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A11+H2→A9+P2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0.0006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ru-RU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167.47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-43.11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extLst>
                  <a:ext uri="{0D108BD9-81ED-4DB2-BD59-A6C34878D82A}">
                    <a16:rowId xmlns:a16="http://schemas.microsoft.com/office/drawing/2014/main" val="3172132611"/>
                  </a:ext>
                </a:extLst>
              </a:tr>
              <a:tr h="174054"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13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P9→N9+H2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0.05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188.41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35.8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37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N11+H2→N9+P2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0.0134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230.27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-68.54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61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A10+4H2→P10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0.0016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ru-RU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188.41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-235.98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extLst>
                  <a:ext uri="{0D108BD9-81ED-4DB2-BD59-A6C34878D82A}">
                    <a16:rowId xmlns:a16="http://schemas.microsoft.com/office/drawing/2014/main" val="197945791"/>
                  </a:ext>
                </a:extLst>
              </a:tr>
              <a:tr h="174054"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14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P9+H2→P8+P1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0.003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230.27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-54.3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38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N11+H2→N8+P3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0.008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230.27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-66.2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62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A10+H2→A9+P1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0.0006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ru-RU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167.47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-53.25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extLst>
                  <a:ext uri="{0D108BD9-81ED-4DB2-BD59-A6C34878D82A}">
                    <a16:rowId xmlns:a16="http://schemas.microsoft.com/office/drawing/2014/main" val="1600408566"/>
                  </a:ext>
                </a:extLst>
              </a:tr>
              <a:tr h="174054"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15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P9+H2→P7+P2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0.0039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230.27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-43.44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39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N10+H2→P10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0.0054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188.41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-36.5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63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A10+H2→A8+P2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0.0006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ru-RU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167.47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-41.11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extLst>
                  <a:ext uri="{0D108BD9-81ED-4DB2-BD59-A6C34878D82A}">
                    <a16:rowId xmlns:a16="http://schemas.microsoft.com/office/drawing/2014/main" val="3268457637"/>
                  </a:ext>
                </a:extLst>
              </a:tr>
              <a:tr h="174054"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16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P9+H2→P6+P3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0.0068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230.27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-42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40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N10→A10+3H2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0.3198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125.6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199.48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64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A10+H2→A7+P3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0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ru-RU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167.47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-40.05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extLst>
                  <a:ext uri="{0D108BD9-81ED-4DB2-BD59-A6C34878D82A}">
                    <a16:rowId xmlns:a16="http://schemas.microsoft.com/office/drawing/2014/main" val="1520391936"/>
                  </a:ext>
                </a:extLst>
              </a:tr>
              <a:tr h="174054"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17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P9+H2→P5+P4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0.0058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230.27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-43.5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41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N10+H2→N9+P1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0.0134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230.27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-55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65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A9+4H2→P9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0.0016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ru-RU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188.41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-237.03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extLst>
                  <a:ext uri="{0D108BD9-81ED-4DB2-BD59-A6C34878D82A}">
                    <a16:rowId xmlns:a16="http://schemas.microsoft.com/office/drawing/2014/main" val="2180111920"/>
                  </a:ext>
                </a:extLst>
              </a:tr>
              <a:tr h="174054"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18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P8→N8+H2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0.0266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188.41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36.7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42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N10+H2→N8+P2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0.0134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230.27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-43.34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66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A9+H2→A8+P1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0.0005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ru-RU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167.47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-52.92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extLst>
                  <a:ext uri="{0D108BD9-81ED-4DB2-BD59-A6C34878D82A}">
                    <a16:rowId xmlns:a16="http://schemas.microsoft.com/office/drawing/2014/main" val="977364098"/>
                  </a:ext>
                </a:extLst>
              </a:tr>
              <a:tr h="174054"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19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P8+H2→P7+P1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0.0019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230.27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-54.2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43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N10+H2→N7+P3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0.008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230.27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-45.5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67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A9+H2→A7+P2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0.0005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ru-RU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167.47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-42.54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extLst>
                  <a:ext uri="{0D108BD9-81ED-4DB2-BD59-A6C34878D82A}">
                    <a16:rowId xmlns:a16="http://schemas.microsoft.com/office/drawing/2014/main" val="3895162081"/>
                  </a:ext>
                </a:extLst>
              </a:tr>
              <a:tr h="174054"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20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P8+H2→P6+P2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0.0056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230.27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-43.44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44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N9+H2→P9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0.0054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188.41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-35.8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68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A8+4H2→P8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0.0011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188.41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-238.41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extLst>
                  <a:ext uri="{0D108BD9-81ED-4DB2-BD59-A6C34878D82A}">
                    <a16:rowId xmlns:a16="http://schemas.microsoft.com/office/drawing/2014/main" val="2643126743"/>
                  </a:ext>
                </a:extLst>
              </a:tr>
              <a:tr h="174054"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21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P8+H2→P5+P3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0.0034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230.27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-41.8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45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N9→A9+3H2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0.2205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125.6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201.23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69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A8+H2→A7+P1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0.0001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167.47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-54.68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extLst>
                  <a:ext uri="{0D108BD9-81ED-4DB2-BD59-A6C34878D82A}">
                    <a16:rowId xmlns:a16="http://schemas.microsoft.com/office/drawing/2014/main" val="2216900760"/>
                  </a:ext>
                </a:extLst>
              </a:tr>
              <a:tr h="174054"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22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P8+H2→2P4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0.007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230.27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-43.8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46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N9+H2→N8+P1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0.0127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230.27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-53.4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70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A7+4H2→P7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0.0016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188.41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-237.93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extLst>
                  <a:ext uri="{0D108BD9-81ED-4DB2-BD59-A6C34878D82A}">
                    <a16:rowId xmlns:a16="http://schemas.microsoft.com/office/drawing/2014/main" val="1579432609"/>
                  </a:ext>
                </a:extLst>
              </a:tr>
              <a:tr h="174054"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23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P7→N7+H2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0.0076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188.41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33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47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N9+H2→N7+P2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0.0127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230.27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-46.24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71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A6+3H2→N6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0.0015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125.6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 dirty="0">
                          <a:effectLst/>
                          <a:latin typeface="+mn-lt"/>
                        </a:rPr>
                        <a:t>-206.18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extLst>
                  <a:ext uri="{0D108BD9-81ED-4DB2-BD59-A6C34878D82A}">
                    <a16:rowId xmlns:a16="http://schemas.microsoft.com/office/drawing/2014/main" val="2157637730"/>
                  </a:ext>
                </a:extLst>
              </a:tr>
              <a:tr h="174054"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24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P7+H2→P6+P1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0.0027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230.27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 dirty="0">
                          <a:effectLst/>
                          <a:latin typeface="+mn-lt"/>
                        </a:rPr>
                        <a:t>-54.3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48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N8+H2→P8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0.0025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188.41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 dirty="0">
                          <a:effectLst/>
                          <a:latin typeface="+mn-lt"/>
                        </a:rPr>
                        <a:t>-36.7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extLst>
                  <a:ext uri="{0D108BD9-81ED-4DB2-BD59-A6C34878D82A}">
                    <a16:rowId xmlns:a16="http://schemas.microsoft.com/office/drawing/2014/main" val="4073614010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4796CD1B-095B-42D6-8336-93FD3301FB1C}"/>
              </a:ext>
            </a:extLst>
          </p:cNvPr>
          <p:cNvSpPr txBox="1"/>
          <p:nvPr/>
        </p:nvSpPr>
        <p:spPr>
          <a:xfrm>
            <a:off x="162370" y="1031500"/>
            <a:ext cx="9310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Кинетические и термодинамические параметры химических реакций процесса риформинга</a:t>
            </a:r>
          </a:p>
        </p:txBody>
      </p:sp>
    </p:spTree>
    <p:extLst>
      <p:ext uri="{BB962C8B-B14F-4D97-AF65-F5344CB8AC3E}">
        <p14:creationId xmlns:p14="http://schemas.microsoft.com/office/powerpoint/2010/main" val="39913396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tx1"/>
                </a:solidFill>
              </a:rPr>
              <a:t>КИНЕТИЧЕ</a:t>
            </a:r>
            <a:r>
              <a:rPr lang="ru-RU" sz="2400" dirty="0"/>
              <a:t>СКАЯ МОДЕЛЬ ПРОЦЕССА РИФОРМИНГА</a:t>
            </a:r>
            <a:endParaRPr lang="ru-RU" sz="2400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96CD1B-095B-42D6-8336-93FD3301FB1C}"/>
              </a:ext>
            </a:extLst>
          </p:cNvPr>
          <p:cNvSpPr txBox="1"/>
          <p:nvPr/>
        </p:nvSpPr>
        <p:spPr>
          <a:xfrm>
            <a:off x="162370" y="1031500"/>
            <a:ext cx="41667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Свойства индивидуальных компонентов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" name="Таблица 1">
                <a:extLst>
                  <a:ext uri="{FF2B5EF4-FFF2-40B4-BE49-F238E27FC236}">
                    <a16:creationId xmlns:a16="http://schemas.microsoft.com/office/drawing/2014/main" id="{936E23EF-4615-4FDE-AEF8-7999DA6C7F0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79505556"/>
                  </p:ext>
                </p:extLst>
              </p:nvPr>
            </p:nvGraphicFramePr>
            <p:xfrm>
              <a:off x="1392954" y="1484566"/>
              <a:ext cx="8748000" cy="5120385"/>
            </p:xfrm>
            <a:graphic>
              <a:graphicData uri="http://schemas.openxmlformats.org/drawingml/2006/table">
                <a:tbl>
                  <a:tblPr>
                    <a:tableStyleId>{D7AC3CCA-C797-4891-BE02-D94E43425B78}</a:tableStyleId>
                  </a:tblPr>
                  <a:tblGrid>
                    <a:gridCol w="972000">
                      <a:extLst>
                        <a:ext uri="{9D8B030D-6E8A-4147-A177-3AD203B41FA5}">
                          <a16:colId xmlns:a16="http://schemas.microsoft.com/office/drawing/2014/main" val="3080414422"/>
                        </a:ext>
                      </a:extLst>
                    </a:gridCol>
                    <a:gridCol w="972000">
                      <a:extLst>
                        <a:ext uri="{9D8B030D-6E8A-4147-A177-3AD203B41FA5}">
                          <a16:colId xmlns:a16="http://schemas.microsoft.com/office/drawing/2014/main" val="1599841814"/>
                        </a:ext>
                      </a:extLst>
                    </a:gridCol>
                    <a:gridCol w="972000">
                      <a:extLst>
                        <a:ext uri="{9D8B030D-6E8A-4147-A177-3AD203B41FA5}">
                          <a16:colId xmlns:a16="http://schemas.microsoft.com/office/drawing/2014/main" val="2769394791"/>
                        </a:ext>
                      </a:extLst>
                    </a:gridCol>
                    <a:gridCol w="972000">
                      <a:extLst>
                        <a:ext uri="{9D8B030D-6E8A-4147-A177-3AD203B41FA5}">
                          <a16:colId xmlns:a16="http://schemas.microsoft.com/office/drawing/2014/main" val="2461129497"/>
                        </a:ext>
                      </a:extLst>
                    </a:gridCol>
                    <a:gridCol w="972000">
                      <a:extLst>
                        <a:ext uri="{9D8B030D-6E8A-4147-A177-3AD203B41FA5}">
                          <a16:colId xmlns:a16="http://schemas.microsoft.com/office/drawing/2014/main" val="2457692396"/>
                        </a:ext>
                      </a:extLst>
                    </a:gridCol>
                    <a:gridCol w="972000">
                      <a:extLst>
                        <a:ext uri="{9D8B030D-6E8A-4147-A177-3AD203B41FA5}">
                          <a16:colId xmlns:a16="http://schemas.microsoft.com/office/drawing/2014/main" val="3309844178"/>
                        </a:ext>
                      </a:extLst>
                    </a:gridCol>
                    <a:gridCol w="972000">
                      <a:extLst>
                        <a:ext uri="{9D8B030D-6E8A-4147-A177-3AD203B41FA5}">
                          <a16:colId xmlns:a16="http://schemas.microsoft.com/office/drawing/2014/main" val="3584007243"/>
                        </a:ext>
                      </a:extLst>
                    </a:gridCol>
                    <a:gridCol w="972000">
                      <a:extLst>
                        <a:ext uri="{9D8B030D-6E8A-4147-A177-3AD203B41FA5}">
                          <a16:colId xmlns:a16="http://schemas.microsoft.com/office/drawing/2014/main" val="845643834"/>
                        </a:ext>
                      </a:extLst>
                    </a:gridCol>
                    <a:gridCol w="972000">
                      <a:extLst>
                        <a:ext uri="{9D8B030D-6E8A-4147-A177-3AD203B41FA5}">
                          <a16:colId xmlns:a16="http://schemas.microsoft.com/office/drawing/2014/main" val="2818757265"/>
                        </a:ext>
                      </a:extLst>
                    </a:gridCol>
                  </a:tblGrid>
                  <a:tr h="180000">
                    <a:tc rowSpan="2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200" u="none" strike="noStrike">
                              <a:effectLst/>
                            </a:rPr>
                            <a:t>Component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ctr"/>
                    </a:tc>
                    <a:tc rowSpan="2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200" u="none" strike="noStrike">
                              <a:effectLst/>
                            </a:rPr>
                            <a:t>M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ctr"/>
                    </a:tc>
                    <a:tc rowSpan="2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200" u="none" strike="noStrike">
                              <a:effectLst/>
                            </a:rPr>
                            <a:t>SG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ctr"/>
                    </a:tc>
                    <a:tc rowSpan="2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200" u="none" strike="noStrike">
                              <a:effectLst/>
                            </a:rPr>
                            <a:t>RON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ctr"/>
                    </a:tc>
                    <a:tc gridSpan="4">
                      <a:txBody>
                        <a:bodyPr/>
                        <a:lstStyle/>
                        <a:p>
                          <a:pPr algn="ctr" fontAlgn="b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ru-RU" sz="1200" i="1" u="none" strike="noStrike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u="none" strike="noStrike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sz="1200" b="0" i="1" u="none" strike="noStrike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  <m:r>
                                <a:rPr lang="en-US" sz="1200" b="0" i="1" u="none" strike="noStrike" smtClean="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1200" b="0" i="1" u="none" strike="noStrike" smtClean="0">
                                  <a:effectLst/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1200" b="0" i="1" u="none" strike="noStrike" smtClean="0">
                                  <a:effectLst/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200" b="0" i="1" u="none" strike="noStrike" smtClean="0">
                                  <a:effectLst/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US" sz="1200" b="0" i="1" u="none" strike="noStrike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sz="1200" b="0" i="1" u="none" strike="noStrike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US" sz="1200" b="0" i="1" u="none" strike="noStrike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200" b="0" i="1" u="none" strike="noStrike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sz="1200" b="0" i="1" u="none" strike="noStrike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p>
                                <m:sSupPr>
                                  <m:ctrlPr>
                                    <a:rPr lang="en-US" sz="1200" b="0" i="1" u="none" strike="noStrike" smtClean="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b="0" i="1" u="none" strike="noStrike" smtClean="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p>
                                  <m:r>
                                    <a:rPr lang="en-US" sz="1200" b="0" i="1" u="none" strike="noStrike" smtClean="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200" b="0" i="1" u="none" strike="noStrike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200" b="0" i="1" u="none" strike="noStrike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sz="1200" b="0" i="1" u="none" strike="noStrike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p>
                                <m:sSupPr>
                                  <m:ctrlPr>
                                    <a:rPr lang="en-US" sz="1200" b="0" i="1" u="none" strike="noStrike" smtClean="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b="0" i="1" u="none" strike="noStrike" smtClean="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p>
                                  <m:r>
                                    <a:rPr lang="en-US" sz="1200" b="0" i="1" u="none" strike="noStrike" smtClean="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</m:oMath>
                          </a14:m>
                          <a:r>
                            <a:rPr lang="ru-RU" sz="1200" u="none" strike="noStrike" dirty="0">
                              <a:effectLst/>
                            </a:rPr>
                            <a:t> </a:t>
                          </a:r>
                          <a:endParaRPr lang="ru-RU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 h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200" u="none" strike="noStrike">
                              <a:effectLst/>
                            </a:rPr>
                            <a:t>H</a:t>
                          </a:r>
                          <a:r>
                            <a:rPr lang="en-US" sz="1200" u="none" strike="noStrike" baseline="-25000">
                              <a:effectLst/>
                            </a:rPr>
                            <a:t>f</a:t>
                          </a:r>
                          <a:r>
                            <a:rPr lang="en-US" sz="1200" u="none" strike="noStrike">
                              <a:effectLst/>
                            </a:rPr>
                            <a:t>°, J / mol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ctr"/>
                    </a:tc>
                    <a:extLst>
                      <a:ext uri="{0D108BD9-81ED-4DB2-BD59-A6C34878D82A}">
                        <a16:rowId xmlns:a16="http://schemas.microsoft.com/office/drawing/2014/main" val="2489562763"/>
                      </a:ext>
                    </a:extLst>
                  </a:tr>
                  <a:tr h="180000">
                    <a:tc v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u="none" strike="noStrike" dirty="0">
                              <a:effectLst/>
                            </a:rPr>
                            <a:t>A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u="none" strike="noStrike">
                              <a:effectLst/>
                            </a:rPr>
                            <a:t>B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u="none" strike="noStrike">
                              <a:effectLst/>
                            </a:rPr>
                            <a:t>C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u="none" strike="noStrike" dirty="0">
                              <a:effectLst/>
                            </a:rPr>
                            <a:t>D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 v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81260325"/>
                      </a:ext>
                    </a:extLst>
                  </a:tr>
                  <a:tr h="180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200" u="none" strike="noStrike">
                              <a:effectLst/>
                            </a:rPr>
                            <a:t>P11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156.313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0.7439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-14.1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-8.40E+00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1.05E+00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-5.80E-04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1.24E-04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-270500.00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extLst>
                      <a:ext uri="{0D108BD9-81ED-4DB2-BD59-A6C34878D82A}">
                        <a16:rowId xmlns:a16="http://schemas.microsoft.com/office/drawing/2014/main" val="2403985234"/>
                      </a:ext>
                    </a:extLst>
                  </a:tr>
                  <a:tr h="180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200" u="none" strike="noStrike">
                              <a:effectLst/>
                            </a:rPr>
                            <a:t>P10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142.286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0.7342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-16.01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-7.91E+00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9.61E-01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-5.29E-04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1.13E-07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-249800.00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extLst>
                      <a:ext uri="{0D108BD9-81ED-4DB2-BD59-A6C34878D82A}">
                        <a16:rowId xmlns:a16="http://schemas.microsoft.com/office/drawing/2014/main" val="917693419"/>
                      </a:ext>
                    </a:extLst>
                  </a:tr>
                  <a:tr h="180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200" u="none" strike="noStrike">
                              <a:effectLst/>
                            </a:rPr>
                            <a:t>P9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128.259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0.7217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-17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-8.37E+00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8.73E-01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-4.83E-04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1.03E-07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-229200.00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extLst>
                      <a:ext uri="{0D108BD9-81ED-4DB2-BD59-A6C34878D82A}">
                        <a16:rowId xmlns:a16="http://schemas.microsoft.com/office/drawing/2014/main" val="2706448502"/>
                      </a:ext>
                    </a:extLst>
                  </a:tr>
                  <a:tr h="180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200" u="none" strike="noStrike">
                              <a:effectLst/>
                            </a:rPr>
                            <a:t>P8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114.232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0.7068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-19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-6.10E+00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7.71E-01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-4.20E-04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8.86E-08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-208600.00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extLst>
                      <a:ext uri="{0D108BD9-81ED-4DB2-BD59-A6C34878D82A}">
                        <a16:rowId xmlns:a16="http://schemas.microsoft.com/office/drawing/2014/main" val="4182661269"/>
                      </a:ext>
                    </a:extLst>
                  </a:tr>
                  <a:tr h="180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200" u="none" strike="noStrike">
                              <a:effectLst/>
                            </a:rPr>
                            <a:t>P7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100.205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0.6882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0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-5.15E+00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6.76E-01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-3.65E-04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7.66E-08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-187900.00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extLst>
                      <a:ext uri="{0D108BD9-81ED-4DB2-BD59-A6C34878D82A}">
                        <a16:rowId xmlns:a16="http://schemas.microsoft.com/office/drawing/2014/main" val="1473576058"/>
                      </a:ext>
                    </a:extLst>
                  </a:tr>
                  <a:tr h="180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200" u="none" strike="noStrike">
                              <a:effectLst/>
                            </a:rPr>
                            <a:t>P6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86.178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0.664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24.8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-4.41E+00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5.82E-01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-3.12E-04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6.49E-08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-167300.00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extLst>
                      <a:ext uri="{0D108BD9-81ED-4DB2-BD59-A6C34878D82A}">
                        <a16:rowId xmlns:a16="http://schemas.microsoft.com/office/drawing/2014/main" val="3473383461"/>
                      </a:ext>
                    </a:extLst>
                  </a:tr>
                  <a:tr h="180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200" u="none" strike="noStrike">
                              <a:effectLst/>
                            </a:rPr>
                            <a:t>P5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72.151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0.631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61.7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-3.63E+00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4.87E-01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-2.58E-04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5.31E-08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-146500.00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extLst>
                      <a:ext uri="{0D108BD9-81ED-4DB2-BD59-A6C34878D82A}">
                        <a16:rowId xmlns:a16="http://schemas.microsoft.com/office/drawing/2014/main" val="2839895384"/>
                      </a:ext>
                    </a:extLst>
                  </a:tr>
                  <a:tr h="180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200" u="none" strike="noStrike">
                              <a:effectLst/>
                            </a:rPr>
                            <a:t>P4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58.124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0.5844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93.8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9.49E+00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3.31E-01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-1.11E-04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-2.82E-09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-126200.00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extLst>
                      <a:ext uri="{0D108BD9-81ED-4DB2-BD59-A6C34878D82A}">
                        <a16:rowId xmlns:a16="http://schemas.microsoft.com/office/drawing/2014/main" val="4246797766"/>
                      </a:ext>
                    </a:extLst>
                  </a:tr>
                  <a:tr h="180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200" u="none" strike="noStrike">
                              <a:effectLst/>
                            </a:rPr>
                            <a:t>P3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44.094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0.5077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98.9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-4.22E+00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3.06E-01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-1.59E-04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3.22E-08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-103900.00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extLst>
                      <a:ext uri="{0D108BD9-81ED-4DB2-BD59-A6C34878D82A}">
                        <a16:rowId xmlns:a16="http://schemas.microsoft.com/office/drawing/2014/main" val="3073744709"/>
                      </a:ext>
                    </a:extLst>
                  </a:tr>
                  <a:tr h="180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200" u="none" strike="noStrike">
                              <a:effectLst/>
                            </a:rPr>
                            <a:t>P2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30.07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0.3564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0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5.41E+00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1.78E-01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-6.94E-05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8.71E-09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-84740.00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extLst>
                      <a:ext uri="{0D108BD9-81ED-4DB2-BD59-A6C34878D82A}">
                        <a16:rowId xmlns:a16="http://schemas.microsoft.com/office/drawing/2014/main" val="410842058"/>
                      </a:ext>
                    </a:extLst>
                  </a:tr>
                  <a:tr h="180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200" u="none" strike="noStrike">
                              <a:effectLst/>
                            </a:rPr>
                            <a:t>P1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16.043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0.3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0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1.93E+01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5.21E-02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1.20E-05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-1.13E-08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-74900.00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extLst>
                      <a:ext uri="{0D108BD9-81ED-4DB2-BD59-A6C34878D82A}">
                        <a16:rowId xmlns:a16="http://schemas.microsoft.com/office/drawing/2014/main" val="3309342894"/>
                      </a:ext>
                    </a:extLst>
                  </a:tr>
                  <a:tr h="180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200" u="none" strike="noStrike">
                              <a:effectLst/>
                            </a:rPr>
                            <a:t>N11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154.297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0.8006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70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-5.83E+01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1.13E+00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-6.54E-04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1.47E-07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-209600.00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extLst>
                      <a:ext uri="{0D108BD9-81ED-4DB2-BD59-A6C34878D82A}">
                        <a16:rowId xmlns:a16="http://schemas.microsoft.com/office/drawing/2014/main" val="2260444133"/>
                      </a:ext>
                    </a:extLst>
                  </a:tr>
                  <a:tr h="180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200" u="none" strike="noStrike">
                              <a:effectLst/>
                            </a:rPr>
                            <a:t>N10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140.26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0.8031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70.31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-6.30E+01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1.08E+00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-6.31E-04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1.40E-07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-213300.00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extLst>
                      <a:ext uri="{0D108BD9-81ED-4DB2-BD59-A6C34878D82A}">
                        <a16:rowId xmlns:a16="http://schemas.microsoft.com/office/drawing/2014/main" val="3952317555"/>
                      </a:ext>
                    </a:extLst>
                  </a:tr>
                  <a:tr h="180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200" u="none" strike="noStrike">
                              <a:effectLst/>
                            </a:rPr>
                            <a:t>N9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126.243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0.7977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17.8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-6.25E+01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9.89E-01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-5.80E-04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1.29E-07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-193400.00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extLst>
                      <a:ext uri="{0D108BD9-81ED-4DB2-BD59-A6C34878D82A}">
                        <a16:rowId xmlns:a16="http://schemas.microsoft.com/office/drawing/2014/main" val="1826238655"/>
                      </a:ext>
                    </a:extLst>
                  </a:tr>
                  <a:tr h="180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200" u="none" strike="noStrike">
                              <a:effectLst/>
                            </a:rPr>
                            <a:t>N8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112.216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0.7922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45.6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-6.39E+01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8.89E-01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-5.11E-04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1.10E-07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-171900.00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extLst>
                      <a:ext uri="{0D108BD9-81ED-4DB2-BD59-A6C34878D82A}">
                        <a16:rowId xmlns:a16="http://schemas.microsoft.com/office/drawing/2014/main" val="430747914"/>
                      </a:ext>
                    </a:extLst>
                  </a:tr>
                  <a:tr h="180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200" u="none" strike="noStrike">
                              <a:effectLst/>
                            </a:rPr>
                            <a:t>N7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98.189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0.774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74.8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-6.19E+01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7.84E-01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-4.54E-04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9.37E-08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-154900.00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extLst>
                      <a:ext uri="{0D108BD9-81ED-4DB2-BD59-A6C34878D82A}">
                        <a16:rowId xmlns:a16="http://schemas.microsoft.com/office/drawing/2014/main" val="851051590"/>
                      </a:ext>
                    </a:extLst>
                  </a:tr>
                  <a:tr h="180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200" u="none" strike="noStrike">
                              <a:effectLst/>
                            </a:rPr>
                            <a:t>N6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84.162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0.7834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83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-5.45E+01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6.11E-01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-2.52E-04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1.32E-08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-123200.00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extLst>
                      <a:ext uri="{0D108BD9-81ED-4DB2-BD59-A6C34878D82A}">
                        <a16:rowId xmlns:a16="http://schemas.microsoft.com/office/drawing/2014/main" val="725790400"/>
                      </a:ext>
                    </a:extLst>
                  </a:tr>
                  <a:tr h="180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MCP</a:t>
                          </a: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84.162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0.7536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91.3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-5.01E+01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6.38E-01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-3.64E-04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8.01E-08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-106800.00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extLst>
                      <a:ext uri="{0D108BD9-81ED-4DB2-BD59-A6C34878D82A}">
                        <a16:rowId xmlns:a16="http://schemas.microsoft.com/office/drawing/2014/main" val="3832355270"/>
                      </a:ext>
                    </a:extLst>
                  </a:tr>
                  <a:tr h="180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200" u="none" strike="noStrike">
                              <a:effectLst/>
                            </a:rPr>
                            <a:t>A11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148.25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0.8624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110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-4.22E+01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9.77E-01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-6.26E-04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1.57E-07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-33800.00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extLst>
                      <a:ext uri="{0D108BD9-81ED-4DB2-BD59-A6C34878D82A}">
                        <a16:rowId xmlns:a16="http://schemas.microsoft.com/office/drawing/2014/main" val="2120982042"/>
                      </a:ext>
                    </a:extLst>
                  </a:tr>
                  <a:tr h="180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200" u="none" strike="noStrike">
                              <a:effectLst/>
                            </a:rPr>
                            <a:t>A10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134.222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0.8646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100.4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-2.30E+01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7.93E-01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-4.40E-04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8.57E-08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-13820.00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extLst>
                      <a:ext uri="{0D108BD9-81ED-4DB2-BD59-A6C34878D82A}">
                        <a16:rowId xmlns:a16="http://schemas.microsoft.com/office/drawing/2014/main" val="1259294158"/>
                      </a:ext>
                    </a:extLst>
                  </a:tr>
                  <a:tr h="180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200" u="none" strike="noStrike">
                              <a:effectLst/>
                            </a:rPr>
                            <a:t>A9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120.195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0.8665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101.5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-3.13E+01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7.49E-01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-4.60E-04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1.08E-07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7830.00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extLst>
                      <a:ext uri="{0D108BD9-81ED-4DB2-BD59-A6C34878D82A}">
                        <a16:rowId xmlns:a16="http://schemas.microsoft.com/office/drawing/2014/main" val="3032687379"/>
                      </a:ext>
                    </a:extLst>
                  </a:tr>
                  <a:tr h="180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200" u="none" strike="noStrike">
                              <a:effectLst/>
                            </a:rPr>
                            <a:t>A8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106.168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0.8718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107.9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-4.31E+01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7.07E-01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-4.81E-04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1.30E-07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29810.00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extLst>
                      <a:ext uri="{0D108BD9-81ED-4DB2-BD59-A6C34878D82A}">
                        <a16:rowId xmlns:a16="http://schemas.microsoft.com/office/drawing/2014/main" val="3267875202"/>
                      </a:ext>
                    </a:extLst>
                  </a:tr>
                  <a:tr h="180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200" u="none" strike="noStrike">
                              <a:effectLst/>
                            </a:rPr>
                            <a:t>A7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92.141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0.8718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120.1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-2.44E+01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5.13E-01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-2.77E-04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4.91E-08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50030.00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extLst>
                      <a:ext uri="{0D108BD9-81ED-4DB2-BD59-A6C34878D82A}">
                        <a16:rowId xmlns:a16="http://schemas.microsoft.com/office/drawing/2014/main" val="3204490072"/>
                      </a:ext>
                    </a:extLst>
                  </a:tr>
                  <a:tr h="180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200" u="none" strike="noStrike">
                              <a:effectLst/>
                            </a:rPr>
                            <a:t>A6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78.114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0.8844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108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-3.39E+01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4.74E-01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-3.02E-04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7.13E-08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82980.00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extLst>
                      <a:ext uri="{0D108BD9-81ED-4DB2-BD59-A6C34878D82A}">
                        <a16:rowId xmlns:a16="http://schemas.microsoft.com/office/drawing/2014/main" val="2258563832"/>
                      </a:ext>
                    </a:extLst>
                  </a:tr>
                  <a:tr h="180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200" u="none" strike="noStrike">
                              <a:effectLst/>
                            </a:rPr>
                            <a:t>H2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2.016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9.00E-05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0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2.71E+01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9.27E-03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-1.38E-05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7.65E-09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 dirty="0">
                              <a:effectLst/>
                            </a:rPr>
                            <a:t>0.00</a:t>
                          </a:r>
                          <a:endParaRPr lang="ru-RU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extLst>
                      <a:ext uri="{0D108BD9-81ED-4DB2-BD59-A6C34878D82A}">
                        <a16:rowId xmlns:a16="http://schemas.microsoft.com/office/drawing/2014/main" val="334476981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" name="Таблица 1">
                <a:extLst>
                  <a:ext uri="{FF2B5EF4-FFF2-40B4-BE49-F238E27FC236}">
                    <a16:creationId xmlns:a16="http://schemas.microsoft.com/office/drawing/2014/main" id="{936E23EF-4615-4FDE-AEF8-7999DA6C7F0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79505556"/>
                  </p:ext>
                </p:extLst>
              </p:nvPr>
            </p:nvGraphicFramePr>
            <p:xfrm>
              <a:off x="1392954" y="1484566"/>
              <a:ext cx="8748000" cy="5120385"/>
            </p:xfrm>
            <a:graphic>
              <a:graphicData uri="http://schemas.openxmlformats.org/drawingml/2006/table">
                <a:tbl>
                  <a:tblPr>
                    <a:tableStyleId>{D7AC3CCA-C797-4891-BE02-D94E43425B78}</a:tableStyleId>
                  </a:tblPr>
                  <a:tblGrid>
                    <a:gridCol w="972000">
                      <a:extLst>
                        <a:ext uri="{9D8B030D-6E8A-4147-A177-3AD203B41FA5}">
                          <a16:colId xmlns:a16="http://schemas.microsoft.com/office/drawing/2014/main" val="3080414422"/>
                        </a:ext>
                      </a:extLst>
                    </a:gridCol>
                    <a:gridCol w="972000">
                      <a:extLst>
                        <a:ext uri="{9D8B030D-6E8A-4147-A177-3AD203B41FA5}">
                          <a16:colId xmlns:a16="http://schemas.microsoft.com/office/drawing/2014/main" val="1599841814"/>
                        </a:ext>
                      </a:extLst>
                    </a:gridCol>
                    <a:gridCol w="972000">
                      <a:extLst>
                        <a:ext uri="{9D8B030D-6E8A-4147-A177-3AD203B41FA5}">
                          <a16:colId xmlns:a16="http://schemas.microsoft.com/office/drawing/2014/main" val="2769394791"/>
                        </a:ext>
                      </a:extLst>
                    </a:gridCol>
                    <a:gridCol w="972000">
                      <a:extLst>
                        <a:ext uri="{9D8B030D-6E8A-4147-A177-3AD203B41FA5}">
                          <a16:colId xmlns:a16="http://schemas.microsoft.com/office/drawing/2014/main" val="2461129497"/>
                        </a:ext>
                      </a:extLst>
                    </a:gridCol>
                    <a:gridCol w="972000">
                      <a:extLst>
                        <a:ext uri="{9D8B030D-6E8A-4147-A177-3AD203B41FA5}">
                          <a16:colId xmlns:a16="http://schemas.microsoft.com/office/drawing/2014/main" val="2457692396"/>
                        </a:ext>
                      </a:extLst>
                    </a:gridCol>
                    <a:gridCol w="972000">
                      <a:extLst>
                        <a:ext uri="{9D8B030D-6E8A-4147-A177-3AD203B41FA5}">
                          <a16:colId xmlns:a16="http://schemas.microsoft.com/office/drawing/2014/main" val="3309844178"/>
                        </a:ext>
                      </a:extLst>
                    </a:gridCol>
                    <a:gridCol w="972000">
                      <a:extLst>
                        <a:ext uri="{9D8B030D-6E8A-4147-A177-3AD203B41FA5}">
                          <a16:colId xmlns:a16="http://schemas.microsoft.com/office/drawing/2014/main" val="3584007243"/>
                        </a:ext>
                      </a:extLst>
                    </a:gridCol>
                    <a:gridCol w="972000">
                      <a:extLst>
                        <a:ext uri="{9D8B030D-6E8A-4147-A177-3AD203B41FA5}">
                          <a16:colId xmlns:a16="http://schemas.microsoft.com/office/drawing/2014/main" val="845643834"/>
                        </a:ext>
                      </a:extLst>
                    </a:gridCol>
                    <a:gridCol w="972000">
                      <a:extLst>
                        <a:ext uri="{9D8B030D-6E8A-4147-A177-3AD203B41FA5}">
                          <a16:colId xmlns:a16="http://schemas.microsoft.com/office/drawing/2014/main" val="2818757265"/>
                        </a:ext>
                      </a:extLst>
                    </a:gridCol>
                  </a:tblGrid>
                  <a:tr h="206827">
                    <a:tc rowSpan="2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200" u="none" strike="noStrike">
                              <a:effectLst/>
                            </a:rPr>
                            <a:t>Component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ctr"/>
                    </a:tc>
                    <a:tc rowSpan="2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200" u="none" strike="noStrike">
                              <a:effectLst/>
                            </a:rPr>
                            <a:t>M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ctr"/>
                    </a:tc>
                    <a:tc rowSpan="2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200" u="none" strike="noStrike">
                              <a:effectLst/>
                            </a:rPr>
                            <a:t>SG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ctr"/>
                    </a:tc>
                    <a:tc rowSpan="2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200" u="none" strike="noStrike">
                              <a:effectLst/>
                            </a:rPr>
                            <a:t>RON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ctr"/>
                    </a:tc>
                    <a:tc gridSpan="4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103" marR="6103" marT="6103" marB="0" anchor="b">
                        <a:blipFill>
                          <a:blip r:embed="rId2"/>
                          <a:stretch>
                            <a:fillRect l="-100157" t="-2941" r="-25392" b="-2420588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200" u="none" strike="noStrike">
                              <a:effectLst/>
                            </a:rPr>
                            <a:t>H</a:t>
                          </a:r>
                          <a:r>
                            <a:rPr lang="en-US" sz="1200" u="none" strike="noStrike" baseline="-25000">
                              <a:effectLst/>
                            </a:rPr>
                            <a:t>f</a:t>
                          </a:r>
                          <a:r>
                            <a:rPr lang="en-US" sz="1200" u="none" strike="noStrike">
                              <a:effectLst/>
                            </a:rPr>
                            <a:t>°, J / mol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ctr"/>
                    </a:tc>
                    <a:extLst>
                      <a:ext uri="{0D108BD9-81ED-4DB2-BD59-A6C34878D82A}">
                        <a16:rowId xmlns:a16="http://schemas.microsoft.com/office/drawing/2014/main" val="2489562763"/>
                      </a:ext>
                    </a:extLst>
                  </a:tr>
                  <a:tr h="188983">
                    <a:tc v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u="none" strike="noStrike" dirty="0">
                              <a:effectLst/>
                            </a:rPr>
                            <a:t>A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u="none" strike="noStrike">
                              <a:effectLst/>
                            </a:rPr>
                            <a:t>B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u="none" strike="noStrike">
                              <a:effectLst/>
                            </a:rPr>
                            <a:t>C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u="none" strike="noStrike" dirty="0">
                              <a:effectLst/>
                            </a:rPr>
                            <a:t>D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 v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81260325"/>
                      </a:ext>
                    </a:extLst>
                  </a:tr>
                  <a:tr h="188983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200" u="none" strike="noStrike">
                              <a:effectLst/>
                            </a:rPr>
                            <a:t>P11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156.313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0.7439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-14.1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-8.40E+00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1.05E+00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-5.80E-04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1.24E-04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-270500.00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extLst>
                      <a:ext uri="{0D108BD9-81ED-4DB2-BD59-A6C34878D82A}">
                        <a16:rowId xmlns:a16="http://schemas.microsoft.com/office/drawing/2014/main" val="2403985234"/>
                      </a:ext>
                    </a:extLst>
                  </a:tr>
                  <a:tr h="188983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200" u="none" strike="noStrike">
                              <a:effectLst/>
                            </a:rPr>
                            <a:t>P10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142.286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0.7342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-16.01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-7.91E+00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9.61E-01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-5.29E-04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1.13E-07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-249800.00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extLst>
                      <a:ext uri="{0D108BD9-81ED-4DB2-BD59-A6C34878D82A}">
                        <a16:rowId xmlns:a16="http://schemas.microsoft.com/office/drawing/2014/main" val="917693419"/>
                      </a:ext>
                    </a:extLst>
                  </a:tr>
                  <a:tr h="188983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200" u="none" strike="noStrike">
                              <a:effectLst/>
                            </a:rPr>
                            <a:t>P9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128.259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0.7217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-17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-8.37E+00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8.73E-01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-4.83E-04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1.03E-07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-229200.00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extLst>
                      <a:ext uri="{0D108BD9-81ED-4DB2-BD59-A6C34878D82A}">
                        <a16:rowId xmlns:a16="http://schemas.microsoft.com/office/drawing/2014/main" val="2706448502"/>
                      </a:ext>
                    </a:extLst>
                  </a:tr>
                  <a:tr h="188983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200" u="none" strike="noStrike">
                              <a:effectLst/>
                            </a:rPr>
                            <a:t>P8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114.232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0.7068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-19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-6.10E+00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7.71E-01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-4.20E-04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8.86E-08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-208600.00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extLst>
                      <a:ext uri="{0D108BD9-81ED-4DB2-BD59-A6C34878D82A}">
                        <a16:rowId xmlns:a16="http://schemas.microsoft.com/office/drawing/2014/main" val="4182661269"/>
                      </a:ext>
                    </a:extLst>
                  </a:tr>
                  <a:tr h="188983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200" u="none" strike="noStrike">
                              <a:effectLst/>
                            </a:rPr>
                            <a:t>P7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100.205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0.6882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0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-5.15E+00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6.76E-01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-3.65E-04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7.66E-08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-187900.00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extLst>
                      <a:ext uri="{0D108BD9-81ED-4DB2-BD59-A6C34878D82A}">
                        <a16:rowId xmlns:a16="http://schemas.microsoft.com/office/drawing/2014/main" val="1473576058"/>
                      </a:ext>
                    </a:extLst>
                  </a:tr>
                  <a:tr h="188983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200" u="none" strike="noStrike">
                              <a:effectLst/>
                            </a:rPr>
                            <a:t>P6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86.178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0.664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24.8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-4.41E+00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5.82E-01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-3.12E-04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6.49E-08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-167300.00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extLst>
                      <a:ext uri="{0D108BD9-81ED-4DB2-BD59-A6C34878D82A}">
                        <a16:rowId xmlns:a16="http://schemas.microsoft.com/office/drawing/2014/main" val="3473383461"/>
                      </a:ext>
                    </a:extLst>
                  </a:tr>
                  <a:tr h="188983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200" u="none" strike="noStrike">
                              <a:effectLst/>
                            </a:rPr>
                            <a:t>P5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72.151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0.631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61.7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-3.63E+00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4.87E-01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-2.58E-04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5.31E-08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-146500.00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extLst>
                      <a:ext uri="{0D108BD9-81ED-4DB2-BD59-A6C34878D82A}">
                        <a16:rowId xmlns:a16="http://schemas.microsoft.com/office/drawing/2014/main" val="2839895384"/>
                      </a:ext>
                    </a:extLst>
                  </a:tr>
                  <a:tr h="188983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200" u="none" strike="noStrike">
                              <a:effectLst/>
                            </a:rPr>
                            <a:t>P4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58.124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0.5844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93.8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9.49E+00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3.31E-01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-1.11E-04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-2.82E-09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-126200.00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extLst>
                      <a:ext uri="{0D108BD9-81ED-4DB2-BD59-A6C34878D82A}">
                        <a16:rowId xmlns:a16="http://schemas.microsoft.com/office/drawing/2014/main" val="4246797766"/>
                      </a:ext>
                    </a:extLst>
                  </a:tr>
                  <a:tr h="188983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200" u="none" strike="noStrike">
                              <a:effectLst/>
                            </a:rPr>
                            <a:t>P3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44.094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0.5077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98.9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-4.22E+00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3.06E-01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-1.59E-04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3.22E-08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-103900.00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extLst>
                      <a:ext uri="{0D108BD9-81ED-4DB2-BD59-A6C34878D82A}">
                        <a16:rowId xmlns:a16="http://schemas.microsoft.com/office/drawing/2014/main" val="3073744709"/>
                      </a:ext>
                    </a:extLst>
                  </a:tr>
                  <a:tr h="188983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200" u="none" strike="noStrike">
                              <a:effectLst/>
                            </a:rPr>
                            <a:t>P2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30.07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0.3564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0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5.41E+00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1.78E-01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-6.94E-05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8.71E-09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-84740.00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extLst>
                      <a:ext uri="{0D108BD9-81ED-4DB2-BD59-A6C34878D82A}">
                        <a16:rowId xmlns:a16="http://schemas.microsoft.com/office/drawing/2014/main" val="410842058"/>
                      </a:ext>
                    </a:extLst>
                  </a:tr>
                  <a:tr h="188983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200" u="none" strike="noStrike">
                              <a:effectLst/>
                            </a:rPr>
                            <a:t>P1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16.043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0.3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0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1.93E+01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5.21E-02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1.20E-05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-1.13E-08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-74900.00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extLst>
                      <a:ext uri="{0D108BD9-81ED-4DB2-BD59-A6C34878D82A}">
                        <a16:rowId xmlns:a16="http://schemas.microsoft.com/office/drawing/2014/main" val="3309342894"/>
                      </a:ext>
                    </a:extLst>
                  </a:tr>
                  <a:tr h="188983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200" u="none" strike="noStrike">
                              <a:effectLst/>
                            </a:rPr>
                            <a:t>N11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154.297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0.8006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70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-5.83E+01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1.13E+00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-6.54E-04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1.47E-07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-209600.00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extLst>
                      <a:ext uri="{0D108BD9-81ED-4DB2-BD59-A6C34878D82A}">
                        <a16:rowId xmlns:a16="http://schemas.microsoft.com/office/drawing/2014/main" val="2260444133"/>
                      </a:ext>
                    </a:extLst>
                  </a:tr>
                  <a:tr h="188983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200" u="none" strike="noStrike">
                              <a:effectLst/>
                            </a:rPr>
                            <a:t>N10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140.26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0.8031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70.31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-6.30E+01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1.08E+00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-6.31E-04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1.40E-07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-213300.00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extLst>
                      <a:ext uri="{0D108BD9-81ED-4DB2-BD59-A6C34878D82A}">
                        <a16:rowId xmlns:a16="http://schemas.microsoft.com/office/drawing/2014/main" val="3952317555"/>
                      </a:ext>
                    </a:extLst>
                  </a:tr>
                  <a:tr h="188983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200" u="none" strike="noStrike">
                              <a:effectLst/>
                            </a:rPr>
                            <a:t>N9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126.243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0.7977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17.8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-6.25E+01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9.89E-01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-5.80E-04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1.29E-07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-193400.00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extLst>
                      <a:ext uri="{0D108BD9-81ED-4DB2-BD59-A6C34878D82A}">
                        <a16:rowId xmlns:a16="http://schemas.microsoft.com/office/drawing/2014/main" val="1826238655"/>
                      </a:ext>
                    </a:extLst>
                  </a:tr>
                  <a:tr h="188983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200" u="none" strike="noStrike">
                              <a:effectLst/>
                            </a:rPr>
                            <a:t>N8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112.216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0.7922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45.6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-6.39E+01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8.89E-01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-5.11E-04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1.10E-07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-171900.00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extLst>
                      <a:ext uri="{0D108BD9-81ED-4DB2-BD59-A6C34878D82A}">
                        <a16:rowId xmlns:a16="http://schemas.microsoft.com/office/drawing/2014/main" val="430747914"/>
                      </a:ext>
                    </a:extLst>
                  </a:tr>
                  <a:tr h="188983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200" u="none" strike="noStrike">
                              <a:effectLst/>
                            </a:rPr>
                            <a:t>N7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98.189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0.774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74.8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-6.19E+01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7.84E-01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-4.54E-04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9.37E-08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-154900.00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extLst>
                      <a:ext uri="{0D108BD9-81ED-4DB2-BD59-A6C34878D82A}">
                        <a16:rowId xmlns:a16="http://schemas.microsoft.com/office/drawing/2014/main" val="851051590"/>
                      </a:ext>
                    </a:extLst>
                  </a:tr>
                  <a:tr h="188983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200" u="none" strike="noStrike">
                              <a:effectLst/>
                            </a:rPr>
                            <a:t>N6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84.162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0.7834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83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-5.45E+01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6.11E-01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-2.52E-04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1.32E-08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-123200.00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extLst>
                      <a:ext uri="{0D108BD9-81ED-4DB2-BD59-A6C34878D82A}">
                        <a16:rowId xmlns:a16="http://schemas.microsoft.com/office/drawing/2014/main" val="725790400"/>
                      </a:ext>
                    </a:extLst>
                  </a:tr>
                  <a:tr h="188983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MCP</a:t>
                          </a: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84.162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0.7536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91.3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-5.01E+01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6.38E-01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-3.64E-04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8.01E-08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-106800.00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extLst>
                      <a:ext uri="{0D108BD9-81ED-4DB2-BD59-A6C34878D82A}">
                        <a16:rowId xmlns:a16="http://schemas.microsoft.com/office/drawing/2014/main" val="3832355270"/>
                      </a:ext>
                    </a:extLst>
                  </a:tr>
                  <a:tr h="188983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200" u="none" strike="noStrike">
                              <a:effectLst/>
                            </a:rPr>
                            <a:t>A11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148.25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0.8624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110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-4.22E+01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9.77E-01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-6.26E-04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1.57E-07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-33800.00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extLst>
                      <a:ext uri="{0D108BD9-81ED-4DB2-BD59-A6C34878D82A}">
                        <a16:rowId xmlns:a16="http://schemas.microsoft.com/office/drawing/2014/main" val="2120982042"/>
                      </a:ext>
                    </a:extLst>
                  </a:tr>
                  <a:tr h="188983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200" u="none" strike="noStrike">
                              <a:effectLst/>
                            </a:rPr>
                            <a:t>A10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134.222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0.8646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100.4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-2.30E+01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7.93E-01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-4.40E-04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8.57E-08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-13820.00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extLst>
                      <a:ext uri="{0D108BD9-81ED-4DB2-BD59-A6C34878D82A}">
                        <a16:rowId xmlns:a16="http://schemas.microsoft.com/office/drawing/2014/main" val="1259294158"/>
                      </a:ext>
                    </a:extLst>
                  </a:tr>
                  <a:tr h="188983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200" u="none" strike="noStrike">
                              <a:effectLst/>
                            </a:rPr>
                            <a:t>A9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120.195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0.8665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101.5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-3.13E+01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7.49E-01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-4.60E-04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1.08E-07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7830.00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extLst>
                      <a:ext uri="{0D108BD9-81ED-4DB2-BD59-A6C34878D82A}">
                        <a16:rowId xmlns:a16="http://schemas.microsoft.com/office/drawing/2014/main" val="3032687379"/>
                      </a:ext>
                    </a:extLst>
                  </a:tr>
                  <a:tr h="188983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200" u="none" strike="noStrike">
                              <a:effectLst/>
                            </a:rPr>
                            <a:t>A8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106.168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0.8718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107.9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-4.31E+01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7.07E-01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-4.81E-04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1.30E-07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29810.00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extLst>
                      <a:ext uri="{0D108BD9-81ED-4DB2-BD59-A6C34878D82A}">
                        <a16:rowId xmlns:a16="http://schemas.microsoft.com/office/drawing/2014/main" val="3267875202"/>
                      </a:ext>
                    </a:extLst>
                  </a:tr>
                  <a:tr h="188983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200" u="none" strike="noStrike">
                              <a:effectLst/>
                            </a:rPr>
                            <a:t>A7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92.141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0.8718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120.1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-2.44E+01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5.13E-01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-2.77E-04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4.91E-08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50030.00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extLst>
                      <a:ext uri="{0D108BD9-81ED-4DB2-BD59-A6C34878D82A}">
                        <a16:rowId xmlns:a16="http://schemas.microsoft.com/office/drawing/2014/main" val="3204490072"/>
                      </a:ext>
                    </a:extLst>
                  </a:tr>
                  <a:tr h="188983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200" u="none" strike="noStrike">
                              <a:effectLst/>
                            </a:rPr>
                            <a:t>A6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78.114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0.8844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108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-3.39E+01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4.74E-01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-3.02E-04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7.13E-08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82980.00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extLst>
                      <a:ext uri="{0D108BD9-81ED-4DB2-BD59-A6C34878D82A}">
                        <a16:rowId xmlns:a16="http://schemas.microsoft.com/office/drawing/2014/main" val="2258563832"/>
                      </a:ext>
                    </a:extLst>
                  </a:tr>
                  <a:tr h="188983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200" u="none" strike="noStrike">
                              <a:effectLst/>
                            </a:rPr>
                            <a:t>H2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2.016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9.00E-05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0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2.71E+01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9.27E-03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-1.38E-05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7.65E-09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 dirty="0">
                              <a:effectLst/>
                            </a:rPr>
                            <a:t>0.00</a:t>
                          </a:r>
                          <a:endParaRPr lang="ru-RU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extLst>
                      <a:ext uri="{0D108BD9-81ED-4DB2-BD59-A6C34878D82A}">
                        <a16:rowId xmlns:a16="http://schemas.microsoft.com/office/drawing/2014/main" val="334476981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3772213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/>
              <a:t>Описание класса </a:t>
            </a:r>
            <a:r>
              <a:rPr lang="en-US" sz="2400" dirty="0"/>
              <a:t>Flow</a:t>
            </a:r>
            <a:endParaRPr lang="ru-RU" sz="2400" dirty="0">
              <a:solidFill>
                <a:schemeClr val="tx1"/>
              </a:solidFill>
            </a:endParaRPr>
          </a:p>
        </p:txBody>
      </p:sp>
      <p:graphicFrame>
        <p:nvGraphicFramePr>
          <p:cNvPr id="2" name="Таблица 1">
            <a:extLst>
              <a:ext uri="{FF2B5EF4-FFF2-40B4-BE49-F238E27FC236}">
                <a16:creationId xmlns:a16="http://schemas.microsoft.com/office/drawing/2014/main" id="{A1BC2D61-8749-495C-BF3F-7B13700742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8235078"/>
              </p:ext>
            </p:extLst>
          </p:nvPr>
        </p:nvGraphicFramePr>
        <p:xfrm>
          <a:off x="909175" y="1481328"/>
          <a:ext cx="10165703" cy="444500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4966591">
                  <a:extLst>
                    <a:ext uri="{9D8B030D-6E8A-4147-A177-3AD203B41FA5}">
                      <a16:colId xmlns:a16="http://schemas.microsoft.com/office/drawing/2014/main" val="2569589487"/>
                    </a:ext>
                  </a:extLst>
                </a:gridCol>
                <a:gridCol w="5199112">
                  <a:extLst>
                    <a:ext uri="{9D8B030D-6E8A-4147-A177-3AD203B41FA5}">
                      <a16:colId xmlns:a16="http://schemas.microsoft.com/office/drawing/2014/main" val="2085063945"/>
                    </a:ext>
                  </a:extLst>
                </a:gridCol>
              </a:tblGrid>
              <a:tr h="306324">
                <a:tc>
                  <a:txBody>
                    <a:bodyPr/>
                    <a:lstStyle/>
                    <a:p>
                      <a:r>
                        <a:rPr lang="ru-RU" dirty="0"/>
                        <a:t>Поля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Описание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3187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mass_flow_rate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: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Массовый расход, кг / ч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63798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mole_flow_rate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: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Мольный расход, </a:t>
                      </a:r>
                      <a:r>
                        <a:rPr lang="ru-RU" dirty="0" err="1"/>
                        <a:t>кмоль</a:t>
                      </a:r>
                      <a:r>
                        <a:rPr lang="ru-RU" dirty="0"/>
                        <a:t> / ч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07432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volume_flow_rate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: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Объемный расход, м</a:t>
                      </a:r>
                      <a:r>
                        <a:rPr lang="ru-RU" baseline="30000" dirty="0"/>
                        <a:t>3</a:t>
                      </a:r>
                      <a:r>
                        <a:rPr lang="ru-RU" dirty="0"/>
                        <a:t> / ч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48837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mass_fractions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: </a:t>
                      </a: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array of </a:t>
                      </a:r>
                      <a:r>
                        <a:rPr lang="en-US" sz="18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Массовые доли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60437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mole_fractions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: </a:t>
                      </a: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array of </a:t>
                      </a:r>
                      <a:r>
                        <a:rPr lang="en-US" sz="18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Мольные доли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50126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volume_fractions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: </a:t>
                      </a: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array of </a:t>
                      </a:r>
                      <a:r>
                        <a:rPr lang="en-US" sz="18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Объемные доли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32900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temperature: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Температура потока, К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47801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pressure: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  <a:endParaRPr lang="ru-RU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Давление потока, МПа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4878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density: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Плотность потока, г / см</a:t>
                      </a:r>
                      <a:r>
                        <a:rPr lang="ru-RU" baseline="300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18765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molar_mass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: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Средняя молекулярная масса потока, г /моль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6852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heat_capacity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: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Массовая теплоемкость, кДж / кг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35947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115222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/>
              <a:t>Описание класса </a:t>
            </a:r>
            <a:r>
              <a:rPr lang="en-US" sz="2400" dirty="0"/>
              <a:t>Flow</a:t>
            </a:r>
            <a:endParaRPr lang="ru-RU" sz="2400" dirty="0">
              <a:solidFill>
                <a:schemeClr val="tx1"/>
              </a:solidFill>
            </a:endParaRPr>
          </a:p>
        </p:txBody>
      </p:sp>
      <p:graphicFrame>
        <p:nvGraphicFramePr>
          <p:cNvPr id="2" name="Таблица 1">
            <a:extLst>
              <a:ext uri="{FF2B5EF4-FFF2-40B4-BE49-F238E27FC236}">
                <a16:creationId xmlns:a16="http://schemas.microsoft.com/office/drawing/2014/main" id="{A1BC2D61-8749-495C-BF3F-7B13700742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5203002"/>
              </p:ext>
            </p:extLst>
          </p:nvPr>
        </p:nvGraphicFramePr>
        <p:xfrm>
          <a:off x="684102" y="1756384"/>
          <a:ext cx="10165703" cy="155956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4966591">
                  <a:extLst>
                    <a:ext uri="{9D8B030D-6E8A-4147-A177-3AD203B41FA5}">
                      <a16:colId xmlns:a16="http://schemas.microsoft.com/office/drawing/2014/main" val="2569589487"/>
                    </a:ext>
                  </a:extLst>
                </a:gridCol>
                <a:gridCol w="5199112">
                  <a:extLst>
                    <a:ext uri="{9D8B030D-6E8A-4147-A177-3AD203B41FA5}">
                      <a16:colId xmlns:a16="http://schemas.microsoft.com/office/drawing/2014/main" val="20850639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Методы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Описание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3187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constructor 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sz="18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mass_flow_rate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: </a:t>
                      </a:r>
                      <a:r>
                        <a:rPr lang="en-US" sz="18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 </a:t>
                      </a:r>
                      <a:r>
                        <a:rPr lang="en-US" sz="18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mass_fractions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: </a:t>
                      </a: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array of </a:t>
                      </a:r>
                      <a:r>
                        <a:rPr lang="en-US" sz="18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 </a:t>
                      </a:r>
                    </a:p>
                    <a:p>
                      <a:pPr algn="r"/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             temperature</a:t>
                      </a:r>
                      <a:r>
                        <a:rPr lang="ru-RU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highlight>
                            <a:srgbClr val="0076FB"/>
                          </a:highlight>
                          <a:latin typeface="Courier New" panose="02070309020205020404" pitchFamily="49" charset="0"/>
                        </a:rPr>
                        <a:t>pressure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: </a:t>
                      </a:r>
                      <a:r>
                        <a:rPr lang="en-US" sz="18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Создает новый экземпляр класса </a:t>
                      </a:r>
                      <a:r>
                        <a:rPr lang="en-US" dirty="0"/>
                        <a:t>Flow</a:t>
                      </a:r>
                      <a:r>
                        <a:rPr lang="ru-RU" dirty="0"/>
                        <a:t>, заполняя все поля.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63798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297004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/>
              <a:t>Функции для пересчета составов</a:t>
            </a:r>
            <a:endParaRPr lang="ru-RU" sz="2400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E1C017-8604-421E-9641-1B5F9FCDD220}"/>
              </a:ext>
            </a:extLst>
          </p:cNvPr>
          <p:cNvSpPr txBox="1"/>
          <p:nvPr/>
        </p:nvSpPr>
        <p:spPr>
          <a:xfrm>
            <a:off x="838200" y="947766"/>
            <a:ext cx="6505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Пересчет массовых долей в молярные концентрации (моль / л):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E97FEE8-40C7-46BF-84AC-D9D6021F8320}"/>
                  </a:ext>
                </a:extLst>
              </p:cNvPr>
              <p:cNvSpPr txBox="1"/>
              <p:nvPr/>
            </p:nvSpPr>
            <p:spPr>
              <a:xfrm>
                <a:off x="4884590" y="1317098"/>
                <a:ext cx="2110570" cy="63466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∙1000</m:t>
                          </m:r>
                        </m:num>
                        <m:den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𝑀𝑟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ru-RU" sz="20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E97FEE8-40C7-46BF-84AC-D9D6021F83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4590" y="1317098"/>
                <a:ext cx="2110570" cy="63466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EA787B4-4BAC-44E9-ADD7-3DC03C45ED5A}"/>
                  </a:ext>
                </a:extLst>
              </p:cNvPr>
              <p:cNvSpPr txBox="1"/>
              <p:nvPr/>
            </p:nvSpPr>
            <p:spPr>
              <a:xfrm>
                <a:off x="838200" y="2350971"/>
                <a:ext cx="985750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ru-RU" dirty="0"/>
                  <a:t>где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dirty="0"/>
                  <a:t>- массовая доля </a:t>
                </a:r>
                <a:r>
                  <a:rPr lang="en-US" dirty="0"/>
                  <a:t>i-</a:t>
                </a:r>
                <a:r>
                  <a:rPr lang="ru-RU" dirty="0" err="1"/>
                  <a:t>го</a:t>
                </a:r>
                <a:r>
                  <a:rPr lang="ru-RU" dirty="0"/>
                  <a:t> компонента;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ru-RU" dirty="0"/>
                  <a:t> - плотность потока, г / см</a:t>
                </a:r>
                <a:r>
                  <a:rPr lang="ru-RU" baseline="30000" dirty="0"/>
                  <a:t>3</a:t>
                </a:r>
                <a:r>
                  <a:rPr lang="ru-RU" dirty="0"/>
                  <a:t>;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𝑀𝑟</m:t>
                    </m:r>
                    <m:r>
                      <m:rPr>
                        <m:sty m:val="p"/>
                      </m:rPr>
                      <a:rPr lang="en-US" b="0" i="0" baseline="-25000" smtClean="0">
                        <a:latin typeface="Cambria Math" panose="02040503050406030204" pitchFamily="18" charset="0"/>
                      </a:rPr>
                      <m:t>i</m:t>
                    </m:r>
                  </m:oMath>
                </a14:m>
                <a:r>
                  <a:rPr lang="ru-RU" dirty="0"/>
                  <a:t> - молярная масса </a:t>
                </a:r>
                <a:r>
                  <a:rPr lang="en-US" dirty="0"/>
                  <a:t>i-</a:t>
                </a:r>
                <a:r>
                  <a:rPr lang="ru-RU" dirty="0" err="1"/>
                  <a:t>го</a:t>
                </a:r>
                <a:r>
                  <a:rPr lang="ru-RU" dirty="0"/>
                  <a:t> компонента, г / моль.</a:t>
                </a: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EA787B4-4BAC-44E9-ADD7-3DC03C45ED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350971"/>
                <a:ext cx="9857509" cy="646331"/>
              </a:xfrm>
              <a:prstGeom prst="rect">
                <a:avLst/>
              </a:prstGeom>
              <a:blipFill>
                <a:blip r:embed="rId3"/>
                <a:stretch>
                  <a:fillRect l="-557" t="-5660" r="-495" b="-1415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9F4CBB93-53F1-44D8-8CD0-EFA572C0BD34}"/>
              </a:ext>
            </a:extLst>
          </p:cNvPr>
          <p:cNvSpPr txBox="1"/>
          <p:nvPr/>
        </p:nvSpPr>
        <p:spPr>
          <a:xfrm>
            <a:off x="838200" y="3174036"/>
            <a:ext cx="5384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Пересчет молярных концентраций в массовые доли: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AE85C0F-E77B-47FD-B0A7-6D8D3A8FCB95}"/>
                  </a:ext>
                </a:extLst>
              </p:cNvPr>
              <p:cNvSpPr txBox="1"/>
              <p:nvPr/>
            </p:nvSpPr>
            <p:spPr>
              <a:xfrm>
                <a:off x="5766954" y="3745153"/>
                <a:ext cx="2526654" cy="63030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𝑀𝑟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den>
                      </m:f>
                    </m:oMath>
                  </m:oMathPara>
                </a14:m>
                <a:endParaRPr lang="ru-RU" sz="2000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AE85C0F-E77B-47FD-B0A7-6D8D3A8FCB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6954" y="3745153"/>
                <a:ext cx="2526654" cy="63030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C9DEE58-2D56-40D5-95B7-3D1E4CC2408A}"/>
                  </a:ext>
                </a:extLst>
              </p:cNvPr>
              <p:cNvSpPr txBox="1"/>
              <p:nvPr/>
            </p:nvSpPr>
            <p:spPr>
              <a:xfrm>
                <a:off x="838200" y="4577241"/>
                <a:ext cx="985750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ru-RU" dirty="0"/>
                  <a:t>где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dirty="0"/>
                  <a:t>- массовая доля </a:t>
                </a:r>
                <a:r>
                  <a:rPr lang="en-US" dirty="0"/>
                  <a:t>i-</a:t>
                </a:r>
                <a:r>
                  <a:rPr lang="ru-RU" dirty="0" err="1"/>
                  <a:t>го</a:t>
                </a:r>
                <a:r>
                  <a:rPr lang="ru-RU" dirty="0"/>
                  <a:t> компонента;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ru-RU" dirty="0"/>
                  <a:t> - плотность потока, г / см</a:t>
                </a:r>
                <a:r>
                  <a:rPr lang="ru-RU" baseline="30000" dirty="0"/>
                  <a:t>3</a:t>
                </a:r>
                <a:r>
                  <a:rPr lang="ru-RU" dirty="0"/>
                  <a:t>;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𝑀𝑟</m:t>
                    </m:r>
                    <m:r>
                      <m:rPr>
                        <m:sty m:val="p"/>
                      </m:rPr>
                      <a:rPr lang="en-US" b="0" i="0" baseline="-25000" smtClean="0">
                        <a:latin typeface="Cambria Math" panose="02040503050406030204" pitchFamily="18" charset="0"/>
                      </a:rPr>
                      <m:t>i</m:t>
                    </m:r>
                  </m:oMath>
                </a14:m>
                <a:r>
                  <a:rPr lang="ru-RU" dirty="0"/>
                  <a:t> - молярная масса </a:t>
                </a:r>
                <a:r>
                  <a:rPr lang="en-US" dirty="0"/>
                  <a:t>i-</a:t>
                </a:r>
                <a:r>
                  <a:rPr lang="ru-RU" dirty="0" err="1"/>
                  <a:t>го</a:t>
                </a:r>
                <a:r>
                  <a:rPr lang="ru-RU" dirty="0"/>
                  <a:t> компонента, г / моль.</a:t>
                </a: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C9DEE58-2D56-40D5-95B7-3D1E4CC240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577241"/>
                <a:ext cx="9857509" cy="646331"/>
              </a:xfrm>
              <a:prstGeom prst="rect">
                <a:avLst/>
              </a:prstGeom>
              <a:blipFill>
                <a:blip r:embed="rId5"/>
                <a:stretch>
                  <a:fillRect l="-557" t="-5660" r="-495" b="-1415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3856C1F-1F0C-400D-8CD1-791E52E9B094}"/>
                  </a:ext>
                </a:extLst>
              </p:cNvPr>
              <p:cNvSpPr txBox="1"/>
              <p:nvPr/>
            </p:nvSpPr>
            <p:spPr>
              <a:xfrm>
                <a:off x="2474966" y="3640157"/>
                <a:ext cx="2110570" cy="84029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𝑀𝑟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ru-RU" sz="2000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3856C1F-1F0C-400D-8CD1-791E52E9B0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4966" y="3640157"/>
                <a:ext cx="2110570" cy="84029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052083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/>
              <a:t>Описание класса </a:t>
            </a:r>
            <a:r>
              <a:rPr lang="en-US" sz="2400" dirty="0"/>
              <a:t>Reactor</a:t>
            </a:r>
            <a:endParaRPr lang="ru-RU" sz="2400" dirty="0">
              <a:solidFill>
                <a:schemeClr val="tx1"/>
              </a:solidFill>
            </a:endParaRPr>
          </a:p>
        </p:txBody>
      </p:sp>
      <p:graphicFrame>
        <p:nvGraphicFramePr>
          <p:cNvPr id="2" name="Таблица 1">
            <a:extLst>
              <a:ext uri="{FF2B5EF4-FFF2-40B4-BE49-F238E27FC236}">
                <a16:creationId xmlns:a16="http://schemas.microsoft.com/office/drawing/2014/main" id="{A1BC2D61-8749-495C-BF3F-7B13700742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2305579"/>
              </p:ext>
            </p:extLst>
          </p:nvPr>
        </p:nvGraphicFramePr>
        <p:xfrm>
          <a:off x="684101" y="3932304"/>
          <a:ext cx="10165703" cy="192532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4966591">
                  <a:extLst>
                    <a:ext uri="{9D8B030D-6E8A-4147-A177-3AD203B41FA5}">
                      <a16:colId xmlns:a16="http://schemas.microsoft.com/office/drawing/2014/main" val="2569589487"/>
                    </a:ext>
                  </a:extLst>
                </a:gridCol>
                <a:gridCol w="5199112">
                  <a:extLst>
                    <a:ext uri="{9D8B030D-6E8A-4147-A177-3AD203B41FA5}">
                      <a16:colId xmlns:a16="http://schemas.microsoft.com/office/drawing/2014/main" val="20850639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Методы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Описание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3187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constructor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(length, diameter: </a:t>
                      </a:r>
                      <a:r>
                        <a:rPr lang="en-US" sz="18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dirty="0"/>
                        <a:t>Создает новый экземпляр класса </a:t>
                      </a:r>
                      <a:r>
                        <a:rPr lang="en-US" dirty="0"/>
                        <a:t>Reactor</a:t>
                      </a:r>
                      <a:r>
                        <a:rPr lang="ru-RU" dirty="0"/>
                        <a:t>, заполняя все поля.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63798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function 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calculate(feedstock: Flow): Flow;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dirty="0"/>
                        <a:t>Выполняет расчет процесса каталитического риформинга для одного реактора. Возвращает объект класса </a:t>
                      </a:r>
                      <a:r>
                        <a:rPr lang="en-US" dirty="0"/>
                        <a:t>Flow.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5228884"/>
                  </a:ext>
                </a:extLst>
              </a:tr>
            </a:tbl>
          </a:graphicData>
        </a:graphic>
      </p:graphicFrame>
      <p:graphicFrame>
        <p:nvGraphicFramePr>
          <p:cNvPr id="4" name="Таблица 3">
            <a:extLst>
              <a:ext uri="{FF2B5EF4-FFF2-40B4-BE49-F238E27FC236}">
                <a16:creationId xmlns:a16="http://schemas.microsoft.com/office/drawing/2014/main" id="{3F317FBC-1239-4A9E-9E30-E9C58AECBE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8113536"/>
              </p:ext>
            </p:extLst>
          </p:nvPr>
        </p:nvGraphicFramePr>
        <p:xfrm>
          <a:off x="684101" y="1442337"/>
          <a:ext cx="10165703" cy="148336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4966591">
                  <a:extLst>
                    <a:ext uri="{9D8B030D-6E8A-4147-A177-3AD203B41FA5}">
                      <a16:colId xmlns:a16="http://schemas.microsoft.com/office/drawing/2014/main" val="2569589487"/>
                    </a:ext>
                  </a:extLst>
                </a:gridCol>
                <a:gridCol w="5199112">
                  <a:extLst>
                    <a:ext uri="{9D8B030D-6E8A-4147-A177-3AD203B41FA5}">
                      <a16:colId xmlns:a16="http://schemas.microsoft.com/office/drawing/2014/main" val="20850639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Поля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Описание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3187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80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length := </a:t>
                      </a:r>
                      <a:r>
                        <a:rPr lang="en-US" sz="180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0.0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dirty="0"/>
                        <a:t>Длина реактора, м.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63798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80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diameter := </a:t>
                      </a:r>
                      <a:r>
                        <a:rPr lang="en-US" sz="180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0.0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dirty="0"/>
                        <a:t>Диаметр реактора, м</a:t>
                      </a:r>
                      <a:r>
                        <a:rPr lang="en-US" dirty="0"/>
                        <a:t>.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52288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80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volume := </a:t>
                      </a:r>
                      <a:r>
                        <a:rPr lang="en-US" sz="180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0.0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dirty="0"/>
                        <a:t>Объем реактора, м</a:t>
                      </a:r>
                      <a:r>
                        <a:rPr lang="ru-RU" baseline="30000" dirty="0"/>
                        <a:t>3</a:t>
                      </a:r>
                      <a:r>
                        <a:rPr lang="ru-RU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07011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36884067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ТПУ">
      <a:dk1>
        <a:sysClr val="windowText" lastClr="000000"/>
      </a:dk1>
      <a:lt1>
        <a:sysClr val="window" lastClr="FFFFFF"/>
      </a:lt1>
      <a:dk2>
        <a:srgbClr val="323F4F"/>
      </a:dk2>
      <a:lt2>
        <a:srgbClr val="E7E6E6"/>
      </a:lt2>
      <a:accent1>
        <a:srgbClr val="80BF44"/>
      </a:accent1>
      <a:accent2>
        <a:srgbClr val="209740"/>
      </a:accent2>
      <a:accent3>
        <a:srgbClr val="1768B0"/>
      </a:accent3>
      <a:accent4>
        <a:srgbClr val="B2D88E"/>
      </a:accent4>
      <a:accent5>
        <a:srgbClr val="5F9031"/>
      </a:accent5>
      <a:accent6>
        <a:srgbClr val="59A5E9"/>
      </a:accent6>
      <a:hlink>
        <a:srgbClr val="1768B0"/>
      </a:hlink>
      <a:folHlink>
        <a:srgbClr val="954F72"/>
      </a:folHlink>
    </a:clrScheme>
    <a:fontScheme name="Другая 1">
      <a:majorFont>
        <a:latin typeface="Calibri "/>
        <a:ea typeface=""/>
        <a:cs typeface=""/>
      </a:majorFont>
      <a:minorFont>
        <a:latin typeface="Calibri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8293</TotalTime>
  <Words>2345</Words>
  <Application>Microsoft Office PowerPoint</Application>
  <PresentationFormat>Широкоэкранный</PresentationFormat>
  <Paragraphs>746</Paragraphs>
  <Slides>18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18</vt:i4>
      </vt:variant>
    </vt:vector>
  </HeadingPairs>
  <TitlesOfParts>
    <vt:vector size="26" baseType="lpstr">
      <vt:lpstr>Arial</vt:lpstr>
      <vt:lpstr>Calibri</vt:lpstr>
      <vt:lpstr>Cambria Math</vt:lpstr>
      <vt:lpstr>Courier New</vt:lpstr>
      <vt:lpstr>PFBeauSansPro-Bold</vt:lpstr>
      <vt:lpstr>Times New Roman</vt:lpstr>
      <vt:lpstr>Wingdings</vt:lpstr>
      <vt:lpstr>Тема Office</vt:lpstr>
      <vt:lpstr>Системный анализ процессов химической технологии</vt:lpstr>
      <vt:lpstr>Упрощенная блок-схема процесса каталитического риформинга</vt:lpstr>
      <vt:lpstr>КИНЕТИЧЕСКАЯ МОДЕЛЬ ПРОЦЕССА РИФОРМИНГА</vt:lpstr>
      <vt:lpstr>КИНЕТИЧЕСКАЯ МОДЕЛЬ ПРОЦЕССА РИФОРМИНГА</vt:lpstr>
      <vt:lpstr>КИНЕТИЧЕСКАЯ МОДЕЛЬ ПРОЦЕССА РИФОРМИНГА</vt:lpstr>
      <vt:lpstr>Описание класса Flow</vt:lpstr>
      <vt:lpstr>Описание класса Flow</vt:lpstr>
      <vt:lpstr>Функции для пересчета составов</vt:lpstr>
      <vt:lpstr>Описание класса Reactor</vt:lpstr>
      <vt:lpstr>Функции для пересчета составов</vt:lpstr>
      <vt:lpstr>Функции для расчета плотности и средней молекулярной массы потока</vt:lpstr>
      <vt:lpstr>Функции для расчета теплоемкости потока</vt:lpstr>
      <vt:lpstr>Описание класса Mixer</vt:lpstr>
      <vt:lpstr>Материальный и тепловой балансы смешения</vt:lpstr>
      <vt:lpstr>Описание класса HeatExchanger</vt:lpstr>
      <vt:lpstr>Описание класса HeatExchanger</vt:lpstr>
      <vt:lpstr>Описание класса Splitter</vt:lpstr>
      <vt:lpstr>КОНТАКТНАЯ ИНФОРМАЦИЯ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Тришкина Екатерина Андреевна</dc:creator>
  <cp:lastModifiedBy>Вячеслав Чузлов</cp:lastModifiedBy>
  <cp:revision>140</cp:revision>
  <dcterms:created xsi:type="dcterms:W3CDTF">2020-11-19T09:51:55Z</dcterms:created>
  <dcterms:modified xsi:type="dcterms:W3CDTF">2021-03-15T07:32:39Z</dcterms:modified>
</cp:coreProperties>
</file>